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1"/>
  </p:notesMasterIdLst>
  <p:handoutMasterIdLst>
    <p:handoutMasterId r:id="rId32"/>
  </p:handoutMasterIdLst>
  <p:sldIdLst>
    <p:sldId id="309" r:id="rId5"/>
    <p:sldId id="306" r:id="rId6"/>
    <p:sldId id="295" r:id="rId7"/>
    <p:sldId id="312" r:id="rId8"/>
    <p:sldId id="342" r:id="rId9"/>
    <p:sldId id="315" r:id="rId10"/>
    <p:sldId id="321" r:id="rId11"/>
    <p:sldId id="323" r:id="rId12"/>
    <p:sldId id="317" r:id="rId13"/>
    <p:sldId id="318" r:id="rId14"/>
    <p:sldId id="322" r:id="rId15"/>
    <p:sldId id="337" r:id="rId16"/>
    <p:sldId id="336" r:id="rId17"/>
    <p:sldId id="324" r:id="rId18"/>
    <p:sldId id="330" r:id="rId19"/>
    <p:sldId id="328" r:id="rId20"/>
    <p:sldId id="327" r:id="rId21"/>
    <p:sldId id="325" r:id="rId22"/>
    <p:sldId id="335" r:id="rId23"/>
    <p:sldId id="338" r:id="rId24"/>
    <p:sldId id="343" r:id="rId25"/>
    <p:sldId id="331" r:id="rId26"/>
    <p:sldId id="329" r:id="rId27"/>
    <p:sldId id="332" r:id="rId28"/>
    <p:sldId id="333" r:id="rId29"/>
    <p:sldId id="334" r:id="rId3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  <p15:guide id="4" orient="horz" pos="24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만든 이" initials="오전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24" autoAdjust="0"/>
  </p:normalViewPr>
  <p:slideViewPr>
    <p:cSldViewPr snapToGrid="0">
      <p:cViewPr varScale="1">
        <p:scale>
          <a:sx n="77" d="100"/>
          <a:sy n="77" d="100"/>
        </p:scale>
        <p:origin x="684" y="90"/>
      </p:cViewPr>
      <p:guideLst>
        <p:guide pos="3840"/>
        <p:guide orient="horz" pos="960"/>
        <p:guide orient="horz" pos="24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0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16E1DC9-418B-48B3-9C3D-28340D20EB27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2023-02-07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6B3A4-6403-45F3-8258-5B00C047BFB8}" type="datetime1">
              <a:rPr lang="ko-KR" altLang="en-US" noProof="0" smtClean="0"/>
              <a:t>2023-02-07</a:t>
            </a:fld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6B913A0-8194-43AB-8CE1-D8825DE3150C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90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90303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51638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4723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45252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49488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49311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76220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28653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58942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19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3583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69505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16466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13278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8606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12152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45707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598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3583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9070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3719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1586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2916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6137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9376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개체 틀 8" descr="분홍색 배경의 야자수 잎 사진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위험 및 보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개체 틀 44" descr="야자수 잎 사진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핵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개체 틀 8" descr="두 야자수 잎으로 테두리가 있는 노트북 키보드 사진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주요 개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감사합니다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13" descr="식물 사진 클로즈업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 descr="야자수 잎 사진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그림 개체 틀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개체 틀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4" name="텍스트 개체 틀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9" name="그림 개체 틀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5" name="텍스트 개체 틀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0" name="그림 개체 틀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7" name="텍스트 개체 틀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8" name="텍스트 개체 틀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1" name="그림 개체 틀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9" name="텍스트 개체 틀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20" name="텍스트 개체 틀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조직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en-US" altLang="ko-KR" noProof="0"/>
              <a:t>SmartArt </a:t>
            </a:r>
            <a:r>
              <a:rPr lang="ko-KR" altLang="en-US" noProof="0"/>
              <a:t>그래픽을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기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개체 틀 17" descr="식물 사진 클로즈업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장 요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개체 틀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즈니스 개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ko-KR" altLang="en-US" sz="36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간 표시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64" name="텍스트 개체 틀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항목 제목</a:t>
            </a:r>
          </a:p>
        </p:txBody>
      </p:sp>
      <p:sp>
        <p:nvSpPr>
          <p:cNvPr id="38" name="텍스트 개체 틀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연도</a:t>
            </a:r>
          </a:p>
        </p:txBody>
      </p:sp>
      <p:sp>
        <p:nvSpPr>
          <p:cNvPr id="39" name="텍스트 개체 틀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0" name="텍스트 개체 틀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1" name="텍스트 개체 틀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2" name="텍스트 개체 틀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4" name="텍스트 개체 틀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5" name="텍스트 개체 틀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6" name="텍스트 개체 틀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8" name="텍스트 개체 틀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9" name="텍스트 개체 틀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7" name="텍스트 개체 틀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0" name="텍스트 개체 틀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1" name="텍스트 개체 틀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3" name="텍스트 개체 틀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연도</a:t>
            </a:r>
          </a:p>
        </p:txBody>
      </p:sp>
      <p:sp>
        <p:nvSpPr>
          <p:cNvPr id="52" name="텍스트 개체 틀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3" name="텍스트 개체 틀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4" name="텍스트 개체 틀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5" name="텍스트 개체 틀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6" name="텍스트 개체 틀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7" name="텍스트 개체 틀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8" name="텍스트 개체 틀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0" name="텍스트 개체 틀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1" name="텍스트 개체 틀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9" name="텍스트 개체 틀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2" name="텍스트 개체 틀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3" name="텍스트 개체 틀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33" name="날짜 개체 틀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34" name="바닥글 개체 틀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35" name="슬라이드 번호 개체 틀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2572" y="1911282"/>
            <a:ext cx="6372757" cy="1037192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/>
              <a:t>영화 찾아 삼만리</a:t>
            </a:r>
            <a:r>
              <a:rPr lang="en-US" altLang="ko-KR" sz="2200"/>
              <a:t>(</a:t>
            </a:r>
            <a:r>
              <a:rPr lang="ko-KR" altLang="en-US" sz="2200"/>
              <a:t>영화추천사이트</a:t>
            </a:r>
            <a:r>
              <a:rPr lang="en-US" altLang="ko-KR" sz="2200"/>
              <a:t>)</a:t>
            </a:r>
            <a:endParaRPr lang="ko-KR" altLang="en-US" sz="2200" dirty="0"/>
          </a:p>
        </p:txBody>
      </p:sp>
      <p:sp>
        <p:nvSpPr>
          <p:cNvPr id="23" name="부제목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6979" y="4837176"/>
            <a:ext cx="3937416" cy="572798"/>
          </a:xfrm>
        </p:spPr>
        <p:txBody>
          <a:bodyPr rtlCol="0">
            <a:normAutofit fontScale="77500" lnSpcReduction="20000"/>
          </a:bodyPr>
          <a:lstStyle/>
          <a:p>
            <a:pPr rtl="0"/>
            <a:r>
              <a:rPr lang="en-US" altLang="ko-KR"/>
              <a:t>Team</a:t>
            </a:r>
          </a:p>
          <a:p>
            <a:pPr rtl="0"/>
            <a:r>
              <a:rPr lang="ko-KR" altLang="en-US"/>
              <a:t>권가영</a:t>
            </a:r>
            <a:r>
              <a:rPr lang="en-US" altLang="ko-KR"/>
              <a:t>, </a:t>
            </a:r>
            <a:r>
              <a:rPr lang="ko-KR" altLang="en-US"/>
              <a:t>이경석</a:t>
            </a:r>
            <a:r>
              <a:rPr lang="en-US" altLang="ko-KR"/>
              <a:t>, </a:t>
            </a:r>
            <a:r>
              <a:rPr lang="ko-KR" altLang="en-US"/>
              <a:t>이지윤</a:t>
            </a:r>
            <a:r>
              <a:rPr lang="en-US" altLang="ko-KR"/>
              <a:t>, </a:t>
            </a:r>
            <a:r>
              <a:rPr lang="ko-KR" altLang="en-US"/>
              <a:t>최성아</a:t>
            </a:r>
            <a:endParaRPr lang="ko-KR" altLang="en-US" dirty="0"/>
          </a:p>
        </p:txBody>
      </p:sp>
      <p:pic>
        <p:nvPicPr>
          <p:cNvPr id="19" name="그림 18" descr="텍스트, 컨테이너, 바구니이(가) 표시된 사진&#10;&#10;자동 생성된 설명">
            <a:extLst>
              <a:ext uri="{FF2B5EF4-FFF2-40B4-BE49-F238E27FC236}">
                <a16:creationId xmlns:a16="http://schemas.microsoft.com/office/drawing/2014/main" id="{623E9D6C-307A-D7C4-9E83-2D99E3E90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4479" y="1525084"/>
            <a:ext cx="2160282" cy="180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138335" y="1113294"/>
            <a:ext cx="209005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즐겨찾기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501" y="1605737"/>
            <a:ext cx="7625238" cy="421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184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5" y="75988"/>
            <a:ext cx="2808514" cy="739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3000"/>
              <a:t> </a:t>
            </a:r>
            <a:r>
              <a:rPr lang="ko-KR" altLang="en-US" sz="3000"/>
              <a:t>파일구조도</a:t>
            </a:r>
            <a:r>
              <a:rPr lang="en-US" altLang="ko-KR" sz="3000"/>
              <a:t>1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FEF58BE-7DFE-4349-E128-0A101C3B6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008" y="815388"/>
            <a:ext cx="2607576" cy="510019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DC0A8EA-A6BF-7A84-EE0B-39788BF88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8558" y="815388"/>
            <a:ext cx="2494884" cy="509555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CD9B40-3F37-8AC0-5419-50C6751858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8917" y="801392"/>
            <a:ext cx="2887758" cy="526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64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3493808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category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9" name="텍스트 개체 틀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688333" y="2308058"/>
            <a:ext cx="1828800" cy="609602"/>
          </a:xfrm>
          <a:solidFill>
            <a:schemeClr val="accent2"/>
          </a:solidFill>
        </p:spPr>
        <p:txBody>
          <a:bodyPr tIns="164592" rtlCol="0" anchor="t" anchorCtr="0">
            <a:normAutofit/>
          </a:bodyPr>
          <a:lstStyle/>
          <a:p>
            <a:pPr rtl="0"/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Cinema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40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2055275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bookmark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41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1309009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Member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4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591604" y="951426"/>
            <a:ext cx="27014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Login[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css</a:t>
            </a:r>
            <a:r>
              <a:rPr lang="en-US" altLang="ko-KR" sz="1800" b="1" dirty="0">
                <a:latin typeface="맑은 고딕" panose="020B0503020000020004" pitchFamily="50" charset="-127"/>
              </a:rPr>
              <a:t>/html/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js</a:t>
            </a:r>
            <a:r>
              <a:rPr lang="en-US" altLang="ko-KR" sz="1800" b="1" dirty="0">
                <a:latin typeface="맑은 고딕" panose="020B0503020000020004" pitchFamily="50" charset="-127"/>
              </a:rPr>
              <a:t>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54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2761570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Review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7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4227713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movie_DB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73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4906029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CSS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74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5584345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JS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75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6280848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Img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cxnSp>
        <p:nvCxnSpPr>
          <p:cNvPr id="20" name="꺾인 연결선 19"/>
          <p:cNvCxnSpPr>
            <a:endCxn id="41" idx="1"/>
          </p:cNvCxnSpPr>
          <p:nvPr/>
        </p:nvCxnSpPr>
        <p:spPr>
          <a:xfrm flipV="1">
            <a:off x="2517133" y="1573702"/>
            <a:ext cx="697769" cy="1001057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꺾인 연결선 77"/>
          <p:cNvCxnSpPr>
            <a:endCxn id="40" idx="1"/>
          </p:cNvCxnSpPr>
          <p:nvPr/>
        </p:nvCxnSpPr>
        <p:spPr>
          <a:xfrm flipV="1">
            <a:off x="2517133" y="2319968"/>
            <a:ext cx="697769" cy="254791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꺾인 연결선 86"/>
          <p:cNvCxnSpPr>
            <a:endCxn id="54" idx="1"/>
          </p:cNvCxnSpPr>
          <p:nvPr/>
        </p:nvCxnSpPr>
        <p:spPr>
          <a:xfrm>
            <a:off x="2517133" y="2574759"/>
            <a:ext cx="697769" cy="451504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꺾인 연결선 88"/>
          <p:cNvCxnSpPr>
            <a:endCxn id="38" idx="1"/>
          </p:cNvCxnSpPr>
          <p:nvPr/>
        </p:nvCxnSpPr>
        <p:spPr>
          <a:xfrm>
            <a:off x="2517133" y="2574759"/>
            <a:ext cx="697769" cy="1183742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꺾인 연결선 89"/>
          <p:cNvCxnSpPr>
            <a:endCxn id="72" idx="1"/>
          </p:cNvCxnSpPr>
          <p:nvPr/>
        </p:nvCxnSpPr>
        <p:spPr>
          <a:xfrm>
            <a:off x="2517133" y="2574759"/>
            <a:ext cx="697769" cy="1917647"/>
          </a:xfrm>
          <a:prstGeom prst="bentConnector3">
            <a:avLst>
              <a:gd name="adj1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꺾인 연결선 90"/>
          <p:cNvCxnSpPr>
            <a:endCxn id="73" idx="1"/>
          </p:cNvCxnSpPr>
          <p:nvPr/>
        </p:nvCxnSpPr>
        <p:spPr>
          <a:xfrm>
            <a:off x="2517133" y="2574759"/>
            <a:ext cx="697769" cy="2595963"/>
          </a:xfrm>
          <a:prstGeom prst="bentConnector3">
            <a:avLst>
              <a:gd name="adj1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꺾인 연결선 93"/>
          <p:cNvCxnSpPr>
            <a:endCxn id="74" idx="1"/>
          </p:cNvCxnSpPr>
          <p:nvPr/>
        </p:nvCxnSpPr>
        <p:spPr>
          <a:xfrm>
            <a:off x="2517133" y="2574759"/>
            <a:ext cx="697769" cy="3274279"/>
          </a:xfrm>
          <a:prstGeom prst="bentConnector3">
            <a:avLst>
              <a:gd name="adj1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꺾인 연결선 96"/>
          <p:cNvCxnSpPr>
            <a:endCxn id="75" idx="1"/>
          </p:cNvCxnSpPr>
          <p:nvPr/>
        </p:nvCxnSpPr>
        <p:spPr>
          <a:xfrm>
            <a:off x="2517133" y="2574759"/>
            <a:ext cx="697769" cy="3970782"/>
          </a:xfrm>
          <a:prstGeom prst="bentConnector3">
            <a:avLst>
              <a:gd name="adj1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8458200" y="2147088"/>
            <a:ext cx="27014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bookmark[html]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66" name="꺾인 연결선 65"/>
          <p:cNvCxnSpPr>
            <a:stCxn id="41" idx="3"/>
          </p:cNvCxnSpPr>
          <p:nvPr/>
        </p:nvCxnSpPr>
        <p:spPr>
          <a:xfrm flipV="1">
            <a:off x="5043702" y="1127828"/>
            <a:ext cx="547902" cy="445874"/>
          </a:xfrm>
          <a:prstGeom prst="bentConnector3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꺾인 연결선 67"/>
          <p:cNvCxnSpPr>
            <a:stCxn id="41" idx="3"/>
            <a:endCxn id="108" idx="1"/>
          </p:cNvCxnSpPr>
          <p:nvPr/>
        </p:nvCxnSpPr>
        <p:spPr>
          <a:xfrm>
            <a:off x="5043702" y="1573702"/>
            <a:ext cx="547902" cy="188328"/>
          </a:xfrm>
          <a:prstGeom prst="bentConnector3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591604" y="1547528"/>
            <a:ext cx="27014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Signup[[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css</a:t>
            </a:r>
            <a:r>
              <a:rPr lang="en-US" altLang="ko-KR" sz="1800" b="1" dirty="0">
                <a:latin typeface="맑은 고딕" panose="020B0503020000020004" pitchFamily="50" charset="-127"/>
              </a:rPr>
              <a:t>/html/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js</a:t>
            </a:r>
            <a:r>
              <a:rPr lang="en-US" altLang="ko-KR" sz="1800" b="1" dirty="0">
                <a:latin typeface="맑은 고딕" panose="020B0503020000020004" pitchFamily="50" charset="-127"/>
              </a:rPr>
              <a:t>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81" name="직선 연결선 80"/>
          <p:cNvCxnSpPr>
            <a:stCxn id="40" idx="3"/>
          </p:cNvCxnSpPr>
          <p:nvPr/>
        </p:nvCxnSpPr>
        <p:spPr>
          <a:xfrm>
            <a:off x="5043702" y="2319968"/>
            <a:ext cx="3414498" cy="3522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591604" y="2811761"/>
            <a:ext cx="27014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review[[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css</a:t>
            </a:r>
            <a:r>
              <a:rPr lang="en-US" altLang="ko-KR" sz="1800" b="1" dirty="0">
                <a:latin typeface="맑은 고딕" panose="020B0503020000020004" pitchFamily="50" charset="-127"/>
              </a:rPr>
              <a:t>/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js</a:t>
            </a:r>
            <a:r>
              <a:rPr lang="en-US" altLang="ko-KR" sz="1800" b="1" dirty="0">
                <a:latin typeface="맑은 고딕" panose="020B0503020000020004" pitchFamily="50" charset="-127"/>
              </a:rPr>
              <a:t>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12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8458200" y="3439666"/>
            <a:ext cx="27014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category[html]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123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426504" y="3889406"/>
            <a:ext cx="28665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Img</a:t>
            </a:r>
            <a:r>
              <a:rPr lang="en-US" altLang="ko-KR" sz="1800" b="1" dirty="0">
                <a:latin typeface="맑은 고딕" panose="020B0503020000020004" pitchFamily="50" charset="-127"/>
              </a:rPr>
              <a:t>[actor, header etc..]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124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426504" y="4477026"/>
            <a:ext cx="2866596" cy="429003"/>
          </a:xfrm>
          <a:noFill/>
        </p:spPr>
        <p:txBody>
          <a:bodyPr>
            <a:normAutofit fontScale="92500"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Js</a:t>
            </a:r>
            <a:r>
              <a:rPr lang="en-US" altLang="ko-KR" sz="1800" b="1" dirty="0">
                <a:latin typeface="맑은 고딕" panose="020B0503020000020004" pitchFamily="50" charset="-127"/>
              </a:rPr>
              <a:t>[actor, evaluate, movies]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98" name="직선 연결선 97"/>
          <p:cNvCxnSpPr>
            <a:stCxn id="54" idx="3"/>
            <a:endCxn id="118" idx="1"/>
          </p:cNvCxnSpPr>
          <p:nvPr/>
        </p:nvCxnSpPr>
        <p:spPr>
          <a:xfrm>
            <a:off x="5043702" y="3026263"/>
            <a:ext cx="547902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/>
          <p:cNvCxnSpPr>
            <a:stCxn id="38" idx="3"/>
          </p:cNvCxnSpPr>
          <p:nvPr/>
        </p:nvCxnSpPr>
        <p:spPr>
          <a:xfrm flipV="1">
            <a:off x="5043702" y="3616068"/>
            <a:ext cx="3414498" cy="142433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꺾인 연결선 105"/>
          <p:cNvCxnSpPr>
            <a:stCxn id="72" idx="3"/>
            <a:endCxn id="123" idx="1"/>
          </p:cNvCxnSpPr>
          <p:nvPr/>
        </p:nvCxnSpPr>
        <p:spPr>
          <a:xfrm flipV="1">
            <a:off x="5043702" y="4103908"/>
            <a:ext cx="382802" cy="388498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꺾인 연결선 109"/>
          <p:cNvCxnSpPr>
            <a:stCxn id="72" idx="3"/>
            <a:endCxn id="124" idx="1"/>
          </p:cNvCxnSpPr>
          <p:nvPr/>
        </p:nvCxnSpPr>
        <p:spPr>
          <a:xfrm>
            <a:off x="5043702" y="4492406"/>
            <a:ext cx="382802" cy="199122"/>
          </a:xfrm>
          <a:prstGeom prst="bentConnector3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458504" y="5044512"/>
            <a:ext cx="40476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Cinema, bookmark, category[CSS]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125" name="직선 연결선 124"/>
          <p:cNvCxnSpPr>
            <a:stCxn id="73" idx="3"/>
          </p:cNvCxnSpPr>
          <p:nvPr/>
        </p:nvCxnSpPr>
        <p:spPr>
          <a:xfrm>
            <a:off x="5043702" y="5170722"/>
            <a:ext cx="2414802" cy="50192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761252" y="5662331"/>
            <a:ext cx="50636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Cinema, bookmark, category, </a:t>
            </a:r>
            <a:r>
              <a:rPr lang="en-US" altLang="ko-KR" sz="1800" b="1" dirty="0" err="1">
                <a:latin typeface="맑은 고딕" panose="020B0503020000020004" pitchFamily="50" charset="-127"/>
              </a:rPr>
              <a:t>movieInfo</a:t>
            </a:r>
            <a:r>
              <a:rPr lang="en-US" altLang="ko-KR" sz="1800" b="1" dirty="0">
                <a:latin typeface="맑은 고딕" panose="020B0503020000020004" pitchFamily="50" charset="-127"/>
              </a:rPr>
              <a:t>[JS]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130" name="직선 연결선 129"/>
          <p:cNvCxnSpPr>
            <a:stCxn id="74" idx="3"/>
            <a:endCxn id="140" idx="1"/>
          </p:cNvCxnSpPr>
          <p:nvPr/>
        </p:nvCxnSpPr>
        <p:spPr>
          <a:xfrm>
            <a:off x="5043702" y="5849038"/>
            <a:ext cx="717550" cy="27795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5591604" y="6262719"/>
            <a:ext cx="5063696" cy="429003"/>
          </a:xfrm>
          <a:noFill/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Img</a:t>
            </a:r>
            <a:r>
              <a:rPr lang="en-US" altLang="ko-KR" sz="1800" b="1" dirty="0">
                <a:latin typeface="맑은 고딕" panose="020B0503020000020004" pitchFamily="50" charset="-127"/>
              </a:rPr>
              <a:t>[header, banner, icon]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133" name="직선 연결선 132"/>
          <p:cNvCxnSpPr>
            <a:stCxn id="75" idx="3"/>
            <a:endCxn id="141" idx="1"/>
          </p:cNvCxnSpPr>
          <p:nvPr/>
        </p:nvCxnSpPr>
        <p:spPr>
          <a:xfrm flipV="1">
            <a:off x="5043702" y="6477221"/>
            <a:ext cx="547902" cy="6832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2121AB8-1E89-75F6-3790-8E910B7A66E0}"/>
              </a:ext>
            </a:extLst>
          </p:cNvPr>
          <p:cNvSpPr txBox="1"/>
          <p:nvPr/>
        </p:nvSpPr>
        <p:spPr>
          <a:xfrm>
            <a:off x="696152" y="477696"/>
            <a:ext cx="609399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200" dirty="0"/>
              <a:t> </a:t>
            </a:r>
            <a:r>
              <a:rPr lang="ko-KR" altLang="en-US" sz="3000" dirty="0" err="1" smtClean="0"/>
              <a:t>파일구조도</a:t>
            </a:r>
            <a:r>
              <a:rPr lang="en-US" altLang="ko-KR" sz="3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8831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088827" y="3717416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Category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83" name="텍스트 개체 틀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688333" y="2308058"/>
            <a:ext cx="1828800" cy="609602"/>
          </a:xfrm>
          <a:solidFill>
            <a:schemeClr val="accent2"/>
          </a:solidFill>
        </p:spPr>
        <p:txBody>
          <a:bodyPr tIns="164592" rtlCol="0" anchor="t" anchorCtr="0">
            <a:normAutofit/>
          </a:bodyPr>
          <a:lstStyle/>
          <a:p>
            <a:pPr rtl="0"/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Cinema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84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088826" y="2589652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LogIn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85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088827" y="1278433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SignUp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86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10251972" y="1878990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 err="1">
                <a:latin typeface="맑은 고딕" panose="020B0503020000020004" pitchFamily="50" charset="-127"/>
              </a:rPr>
              <a:t>BookMark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88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2350055"/>
            <a:ext cx="1828800" cy="52938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Cinema[Main]</a:t>
            </a:r>
            <a:endParaRPr lang="ko-KR" altLang="en-US" sz="1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cxnSp>
        <p:nvCxnSpPr>
          <p:cNvPr id="93" name="직선 연결선 92"/>
          <p:cNvCxnSpPr>
            <a:stCxn id="83" idx="3"/>
            <a:endCxn id="88" idx="1"/>
          </p:cNvCxnSpPr>
          <p:nvPr/>
        </p:nvCxnSpPr>
        <p:spPr>
          <a:xfrm>
            <a:off x="2517133" y="2612859"/>
            <a:ext cx="697769" cy="1889"/>
          </a:xfrm>
          <a:prstGeom prst="line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꺾인 연결선 100"/>
          <p:cNvCxnSpPr>
            <a:stCxn id="88" idx="3"/>
            <a:endCxn id="82" idx="1"/>
          </p:cNvCxnSpPr>
          <p:nvPr/>
        </p:nvCxnSpPr>
        <p:spPr>
          <a:xfrm>
            <a:off x="5043702" y="2614748"/>
            <a:ext cx="2045125" cy="1367361"/>
          </a:xfrm>
          <a:prstGeom prst="bentConnector3">
            <a:avLst>
              <a:gd name="adj1" fmla="val 39018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꺾인 연결선 102"/>
          <p:cNvCxnSpPr>
            <a:stCxn id="88" idx="3"/>
            <a:endCxn id="84" idx="1"/>
          </p:cNvCxnSpPr>
          <p:nvPr/>
        </p:nvCxnSpPr>
        <p:spPr>
          <a:xfrm>
            <a:off x="5043702" y="2614748"/>
            <a:ext cx="2045124" cy="239597"/>
          </a:xfrm>
          <a:prstGeom prst="bentConnector3">
            <a:avLst>
              <a:gd name="adj1" fmla="val 39018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688333" y="2043364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이름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3204734" y="2066502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메인 페이지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5476919" y="2071274"/>
            <a:ext cx="47101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페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요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</a:p>
          <a:p>
            <a:pPr algn="ctr"/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네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비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션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7088827" y="998714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 페이지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7088826" y="2357489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페이지</a:t>
            </a:r>
          </a:p>
        </p:txBody>
      </p:sp>
      <p:cxnSp>
        <p:nvCxnSpPr>
          <p:cNvPr id="117" name="꺾인 연결선 116"/>
          <p:cNvCxnSpPr>
            <a:stCxn id="88" idx="3"/>
            <a:endCxn id="85" idx="1"/>
          </p:cNvCxnSpPr>
          <p:nvPr/>
        </p:nvCxnSpPr>
        <p:spPr>
          <a:xfrm flipV="1">
            <a:off x="5043702" y="1543126"/>
            <a:ext cx="2045125" cy="1071622"/>
          </a:xfrm>
          <a:prstGeom prst="bentConnector3">
            <a:avLst>
              <a:gd name="adj1" fmla="val 39443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3214902" y="4731526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>
                <a:latin typeface="맑은 고딕" panose="020B0503020000020004" pitchFamily="50" charset="-127"/>
              </a:rPr>
              <a:t>Review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121" name="직선 연결선 120"/>
          <p:cNvCxnSpPr>
            <a:stCxn id="88" idx="2"/>
            <a:endCxn id="119" idx="0"/>
          </p:cNvCxnSpPr>
          <p:nvPr/>
        </p:nvCxnSpPr>
        <p:spPr>
          <a:xfrm>
            <a:off x="4129302" y="2879441"/>
            <a:ext cx="0" cy="1852085"/>
          </a:xfrm>
          <a:prstGeom prst="line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6861339" y="3481307"/>
            <a:ext cx="228377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영화 검색 페이지</a:t>
            </a:r>
            <a:endParaRPr lang="ko-KR" altLang="en-US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10251974" y="1581328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즐겨찾기</a:t>
            </a:r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목록 페이지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3204733" y="4499170"/>
            <a:ext cx="182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영화정보 팝업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2732091" y="3500230"/>
            <a:ext cx="27944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페이지의 박스오피스에서 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영화 포스터를 눌렀을 경우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5703413" y="1335658"/>
            <a:ext cx="16383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회원가입이 안되어 있을 경우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5796010" y="2662864"/>
            <a:ext cx="13635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회원가입이 되어있는 사용자면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5785938" y="3612198"/>
            <a:ext cx="145868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영화 검색 페이지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카테고리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제목 검색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8717046" y="1948147"/>
            <a:ext cx="17967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로그인이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되어있다면 그 해당 사용자의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74C5F5-A323-D6D5-5A62-8388FA6C0F8E}"/>
              </a:ext>
            </a:extLst>
          </p:cNvPr>
          <p:cNvSpPr txBox="1"/>
          <p:nvPr/>
        </p:nvSpPr>
        <p:spPr>
          <a:xfrm>
            <a:off x="716862" y="466153"/>
            <a:ext cx="609399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200" dirty="0"/>
              <a:t> </a:t>
            </a:r>
            <a:r>
              <a:rPr lang="ko-KR" altLang="en-US" sz="3000" dirty="0" err="1" smtClean="0"/>
              <a:t>파일구조도</a:t>
            </a:r>
            <a:r>
              <a:rPr lang="en-US" altLang="ko-KR" sz="3000" dirty="0"/>
              <a:t>3</a:t>
            </a:r>
          </a:p>
        </p:txBody>
      </p:sp>
      <p:sp>
        <p:nvSpPr>
          <p:cNvPr id="29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10251974" y="3540790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 err="1" smtClean="0">
                <a:latin typeface="맑은 고딕" panose="020B0503020000020004" pitchFamily="50" charset="-127"/>
              </a:rPr>
              <a:t>mypage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30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088825" y="4869101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 err="1" smtClean="0">
                <a:latin typeface="맑은 고딕" panose="020B0503020000020004" pitchFamily="50" charset="-127"/>
              </a:rPr>
              <a:t>qboard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sp>
        <p:nvSpPr>
          <p:cNvPr id="33" name="텍스트 개체 틀 81"/>
          <p:cNvSpPr>
            <a:spLocks noGrp="1"/>
          </p:cNvSpPr>
          <p:nvPr>
            <p:ph type="body" sz="quarter" idx="59"/>
          </p:nvPr>
        </p:nvSpPr>
        <p:spPr>
          <a:xfrm>
            <a:off x="7088825" y="6022358"/>
            <a:ext cx="1828800" cy="529386"/>
          </a:xfrm>
        </p:spPr>
        <p:txBody>
          <a:bodyPr>
            <a:normAutofit/>
          </a:bodyPr>
          <a:lstStyle/>
          <a:p>
            <a:r>
              <a:rPr lang="en-US" altLang="ko-KR" sz="1800" b="1" dirty="0" smtClean="0">
                <a:latin typeface="맑은 고딕" panose="020B0503020000020004" pitchFamily="50" charset="-127"/>
              </a:rPr>
              <a:t>event</a:t>
            </a:r>
            <a:endParaRPr lang="ko-KR" altLang="en-US" sz="1800" b="1" dirty="0">
              <a:latin typeface="맑은 고딕" panose="020B0503020000020004" pitchFamily="50" charset="-127"/>
            </a:endParaRPr>
          </a:p>
        </p:txBody>
      </p:sp>
      <p:cxnSp>
        <p:nvCxnSpPr>
          <p:cNvPr id="34" name="꺾인 연결선 33"/>
          <p:cNvCxnSpPr>
            <a:stCxn id="84" idx="3"/>
            <a:endCxn id="29" idx="1"/>
          </p:cNvCxnSpPr>
          <p:nvPr/>
        </p:nvCxnSpPr>
        <p:spPr>
          <a:xfrm>
            <a:off x="8917626" y="2854345"/>
            <a:ext cx="1334348" cy="951138"/>
          </a:xfrm>
          <a:prstGeom prst="bentConnector3">
            <a:avLst>
              <a:gd name="adj1" fmla="val 15135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꺾인 연결선 37"/>
          <p:cNvCxnSpPr>
            <a:stCxn id="88" idx="3"/>
            <a:endCxn id="30" idx="1"/>
          </p:cNvCxnSpPr>
          <p:nvPr/>
        </p:nvCxnSpPr>
        <p:spPr>
          <a:xfrm>
            <a:off x="5043702" y="2614748"/>
            <a:ext cx="2045123" cy="2519046"/>
          </a:xfrm>
          <a:prstGeom prst="bentConnector3">
            <a:avLst>
              <a:gd name="adj1" fmla="val 38234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88" idx="3"/>
            <a:endCxn id="33" idx="1"/>
          </p:cNvCxnSpPr>
          <p:nvPr/>
        </p:nvCxnSpPr>
        <p:spPr>
          <a:xfrm>
            <a:off x="5043702" y="2614748"/>
            <a:ext cx="2045123" cy="3672303"/>
          </a:xfrm>
          <a:prstGeom prst="bentConnector3">
            <a:avLst>
              <a:gd name="adj1" fmla="val 39018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10216127" y="3298428"/>
            <a:ext cx="190049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마이 페이지</a:t>
            </a:r>
            <a:endParaRPr lang="ko-KR" altLang="en-US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872502" y="4638848"/>
            <a:ext cx="228377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문의 사항 페이지</a:t>
            </a:r>
            <a:endParaRPr lang="ko-KR" altLang="en-US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924591" y="5758628"/>
            <a:ext cx="228377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이벤트 페이지</a:t>
            </a:r>
            <a:endParaRPr lang="ko-KR" altLang="en-US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1199523" y="4960830"/>
            <a:ext cx="228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진</a:t>
            </a:r>
            <a:endParaRPr lang="en-US" altLang="ko-KR" sz="1100" dirty="0" smtClean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행</a:t>
            </a:r>
            <a:endParaRPr lang="en-US" altLang="ko-KR" sz="1100" dirty="0" smtClean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9246786" y="3595255"/>
            <a:ext cx="10264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사용자 정보 확인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777875" y="4925080"/>
            <a:ext cx="13771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고객센터에 문의할 수 있는 게시판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766525" y="6099302"/>
            <a:ext cx="13998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영화 관련 이벤트 및 제휴 할인 등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5" name="꺾인 연결선 74"/>
          <p:cNvCxnSpPr>
            <a:stCxn id="84" idx="3"/>
            <a:endCxn id="86" idx="1"/>
          </p:cNvCxnSpPr>
          <p:nvPr/>
        </p:nvCxnSpPr>
        <p:spPr>
          <a:xfrm flipV="1">
            <a:off x="8917626" y="2143683"/>
            <a:ext cx="1334346" cy="710662"/>
          </a:xfrm>
          <a:prstGeom prst="bentConnector3">
            <a:avLst>
              <a:gd name="adj1" fmla="val 15135"/>
            </a:avLst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61"/>
          <p:cNvCxnSpPr>
            <a:stCxn id="29" idx="2"/>
            <a:endCxn id="30" idx="3"/>
          </p:cNvCxnSpPr>
          <p:nvPr/>
        </p:nvCxnSpPr>
        <p:spPr>
          <a:xfrm rot="5400000">
            <a:off x="9510191" y="3477611"/>
            <a:ext cx="1063618" cy="2248749"/>
          </a:xfrm>
          <a:prstGeom prst="bentConnector2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꺾인 연결선 63"/>
          <p:cNvCxnSpPr>
            <a:stCxn id="33" idx="3"/>
            <a:endCxn id="29" idx="2"/>
          </p:cNvCxnSpPr>
          <p:nvPr/>
        </p:nvCxnSpPr>
        <p:spPr>
          <a:xfrm flipV="1">
            <a:off x="8917625" y="4070176"/>
            <a:ext cx="2248749" cy="2216875"/>
          </a:xfrm>
          <a:prstGeom prst="bentConnector2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208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일정 </a:t>
            </a:r>
            <a:r>
              <a:rPr lang="en-US" altLang="ko-KR"/>
              <a:t>(</a:t>
            </a:r>
            <a:r>
              <a:rPr lang="ko-KR" altLang="en-US"/>
              <a:t>팀원 전체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970382" y="833537"/>
            <a:ext cx="10979020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1/31(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주제 선정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구성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공동으로 사용할 데이터 선정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2/1(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프로토타입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설계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파일구조도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구현 시작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2/2(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구현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차 중간점검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Git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병합 확인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2/3(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구현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차 중간점검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개인별 구현도 확인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FeedBack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2/4(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토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미완성 기능 구현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2/5(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CSS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통일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및 추가 완성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2/6(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CSS,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 구현 마무리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Git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병합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발표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PPT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제작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2/7(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영화찾아삼만리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Team </a:t>
            </a:r>
            <a:r>
              <a:rPr lang="en-US" altLang="ko-KR" sz="2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Project </a:t>
            </a:r>
            <a:r>
              <a:rPr lang="ko-KR" altLang="en-US" sz="2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추가 및 기존 기능 마무리</a:t>
            </a:r>
            <a:r>
              <a:rPr lang="en-US" altLang="ko-KR" sz="2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발표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sz="2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2768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일정 </a:t>
            </a:r>
            <a:r>
              <a:rPr lang="en-US" altLang="ko-KR"/>
              <a:t>(</a:t>
            </a:r>
            <a:r>
              <a:rPr lang="ko-KR" altLang="en-US"/>
              <a:t>권가영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152822" y="766732"/>
            <a:ext cx="947057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1/31(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주제 선정 회의 참여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프로토타입 제작</a:t>
            </a:r>
          </a:p>
          <a:p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    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레이아웃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(html),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스타일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(css)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2/2(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실행 로직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함수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js)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작성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      	   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스타일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(css),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레이아웃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(html)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수정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2/3(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스타일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(css),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레이아웃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(html)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수정 및 헤더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(header)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추가</a:t>
            </a:r>
          </a:p>
          <a:p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	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bookmark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추가 제작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[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프로토타입 작성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</a:p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       	   bookmark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스타일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(css),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레이아웃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(html)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틀 제작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2/4(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토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bookmark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실행 로직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함수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js)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작성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  </a:t>
            </a:r>
          </a:p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	   bookmark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스타일 수정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2/5(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boolmark, 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영화 추가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2/6(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최종 발표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ppt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제작 참여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/ bookmark, category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스타일 수정</a:t>
            </a:r>
            <a:endParaRPr lang="ko-KR" altLang="en-US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4703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일정 </a:t>
            </a:r>
            <a:r>
              <a:rPr lang="en-US" altLang="ko-KR"/>
              <a:t>(</a:t>
            </a:r>
            <a:r>
              <a:rPr lang="ko-KR" altLang="en-US"/>
              <a:t>이경석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12980" y="945832"/>
            <a:ext cx="9470571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1/31(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영화별 객체 만들기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(movies.js 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및 출력하기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css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꾸미기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영화 리뷰 구현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(evaluate.js),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영화탭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줄거리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예고편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배우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제작진 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2/2(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첫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main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브런치 통합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! . 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메인페이지 영화포스트 클릭시 영화정보창 구현 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2/3(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별점만들기 기능 구현 오류 수정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2/4(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토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리뷰쓰기 기능 구현  전작업들 보완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(line-gradient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적용 실패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2/5(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배우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감독 객체 만들기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(actor.js)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및 출력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2/6(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통합 및 오류 수정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팀원전체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ko-KR" altLang="en-US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2887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일정 </a:t>
            </a:r>
            <a:r>
              <a:rPr lang="en-US" altLang="ko-KR"/>
              <a:t>(</a:t>
            </a:r>
            <a:r>
              <a:rPr lang="ko-KR" altLang="en-US"/>
              <a:t>이지윤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12980" y="945832"/>
            <a:ext cx="9470571" cy="497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1/31(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기본 레이아웃 잡음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색상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nav, img, text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등 구체적이고 세부적인 내용 구현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2/2(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전체적인 레이아웃 수정 및 추가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2/3(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세부적인 내용 수정 및 추가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2/4(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토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js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수정 및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img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추가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2/5(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세부적인 내용 수정 및 보완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2/6(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마지막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html, css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수정</a:t>
            </a:r>
          </a:p>
          <a:p>
            <a:endParaRPr lang="en-US" altLang="ko-KR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2/7(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영화찾아삼만리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Project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발표</a:t>
            </a:r>
          </a:p>
        </p:txBody>
      </p:sp>
    </p:spTree>
    <p:extLst>
      <p:ext uri="{BB962C8B-B14F-4D97-AF65-F5344CB8AC3E}">
        <p14:creationId xmlns:p14="http://schemas.microsoft.com/office/powerpoint/2010/main" val="3986516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일정 </a:t>
            </a:r>
            <a:r>
              <a:rPr lang="en-US" altLang="ko-KR"/>
              <a:t>(</a:t>
            </a:r>
            <a:r>
              <a:rPr lang="ko-KR" altLang="en-US"/>
              <a:t>최성아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12980" y="945832"/>
            <a:ext cx="9470571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1/31(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 페이지 구성도 작성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레이아웃으로 큰 틀 잡기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2/1(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html, css, js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작성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(null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값 유효성 검사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버튼 기능 구현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2/2(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 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html, css, js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작성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(null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값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유효성 검사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 중복 확인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가입 버튼 기능 구현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2/3(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헤더 통일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색상 통일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(FeedBack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참고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),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 찾기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찾기 기능 추가 구상 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2/4(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토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페이지 아이디 찾기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찾기 기능 구현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2/5(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페이지 아이디 찾기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찾기 오류 발견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2/6(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페이지 아이디 찾기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찾기 오류 수정</a:t>
            </a:r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, CSS </a:t>
            </a:r>
            <a:r>
              <a:rPr lang="ko-KR" altLang="en-US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최종 수정</a:t>
            </a:r>
            <a:endParaRPr lang="en-US" altLang="ko-KR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3521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F46CE38-1E0F-4E8B-92C5-39AA77E524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5400330"/>
            <a:ext cx="2103438" cy="274320"/>
          </a:xfrm>
        </p:spPr>
        <p:txBody>
          <a:bodyPr rtlCol="0"/>
          <a:lstStyle/>
          <a:p>
            <a:pPr rtl="0"/>
            <a:r>
              <a:rPr lang="ko-KR" altLang="en-US" sz="1600" b="1" dirty="0">
                <a:latin typeface="맑음고딕"/>
              </a:rPr>
              <a:t>이지윤</a:t>
            </a:r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566AEC90-7B36-4B7B-90E9-89D6600D065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7882" y="5688936"/>
            <a:ext cx="2103438" cy="532448"/>
          </a:xfrm>
        </p:spPr>
        <p:txBody>
          <a:bodyPr rtlCol="0"/>
          <a:lstStyle/>
          <a:p>
            <a:pPr rtl="0"/>
            <a:r>
              <a:rPr lang="ko-KR" altLang="en-US" dirty="0">
                <a:latin typeface="맑음고딕"/>
              </a:rPr>
              <a:t>메인</a:t>
            </a:r>
            <a:r>
              <a:rPr lang="en-US" altLang="ko-KR" dirty="0">
                <a:latin typeface="맑음고딕"/>
              </a:rPr>
              <a:t> </a:t>
            </a:r>
            <a:r>
              <a:rPr lang="ko-KR" altLang="en-US" dirty="0">
                <a:latin typeface="맑음고딕"/>
              </a:rPr>
              <a:t>페이지 제작</a:t>
            </a:r>
            <a:endParaRPr lang="en-US" altLang="ko-KR" dirty="0">
              <a:latin typeface="맑음고딕"/>
            </a:endParaRPr>
          </a:p>
          <a:p>
            <a:pPr rtl="0"/>
            <a:r>
              <a:rPr lang="en-US" altLang="ko-KR" dirty="0">
                <a:latin typeface="맑음고딕"/>
              </a:rPr>
              <a:t>Team</a:t>
            </a:r>
            <a:r>
              <a:rPr lang="ko-KR" altLang="en-US" dirty="0">
                <a:latin typeface="맑음고딕"/>
              </a:rPr>
              <a:t> </a:t>
            </a:r>
            <a:r>
              <a:rPr lang="en-US" altLang="ko-KR" dirty="0">
                <a:latin typeface="맑음고딕"/>
              </a:rPr>
              <a:t>Project </a:t>
            </a:r>
            <a:r>
              <a:rPr lang="ko-KR" altLang="en-US" dirty="0">
                <a:latin typeface="맑음고딕"/>
              </a:rPr>
              <a:t>발표</a:t>
            </a:r>
          </a:p>
        </p:txBody>
      </p: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C233B739-EA91-40DC-B361-7B22D9E5992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41937" y="5400330"/>
            <a:ext cx="2103438" cy="274320"/>
          </a:xfrm>
        </p:spPr>
        <p:txBody>
          <a:bodyPr rtlCol="0"/>
          <a:lstStyle/>
          <a:p>
            <a:pPr rtl="0"/>
            <a:r>
              <a:rPr lang="ko-KR" altLang="en-US" sz="1600" b="1" dirty="0" err="1">
                <a:latin typeface="맑음고딕"/>
              </a:rPr>
              <a:t>최성아</a:t>
            </a:r>
            <a:endParaRPr lang="ko-KR" altLang="en-US" sz="1600" b="1" dirty="0">
              <a:latin typeface="맑음고딕"/>
            </a:endParaRPr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85A8A7FE-7A5C-4B0A-948C-EBDCA6269E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41619" y="5688936"/>
            <a:ext cx="2103438" cy="529591"/>
          </a:xfrm>
        </p:spPr>
        <p:txBody>
          <a:bodyPr rtlCol="0"/>
          <a:lstStyle/>
          <a:p>
            <a:pPr rtl="0"/>
            <a:r>
              <a:rPr lang="ko-KR" altLang="en-US" dirty="0">
                <a:latin typeface="맑음고딕"/>
              </a:rPr>
              <a:t>로그인 페이지</a:t>
            </a:r>
            <a:r>
              <a:rPr lang="en-US" altLang="ko-KR" dirty="0">
                <a:latin typeface="맑음고딕"/>
              </a:rPr>
              <a:t>[</a:t>
            </a:r>
            <a:r>
              <a:rPr lang="ko-KR" altLang="en-US" dirty="0" err="1">
                <a:latin typeface="맑음고딕"/>
              </a:rPr>
              <a:t>모달</a:t>
            </a:r>
            <a:r>
              <a:rPr lang="en-US" altLang="ko-KR" dirty="0">
                <a:latin typeface="맑음고딕"/>
              </a:rPr>
              <a:t>], </a:t>
            </a:r>
          </a:p>
          <a:p>
            <a:pPr rtl="0"/>
            <a:r>
              <a:rPr lang="ko-KR" altLang="en-US" dirty="0">
                <a:latin typeface="맑음고딕"/>
              </a:rPr>
              <a:t>회원가입 페이지 제작</a:t>
            </a:r>
            <a:r>
              <a:rPr lang="en-US" altLang="ko-KR" dirty="0" smtClean="0">
                <a:latin typeface="맑음고딕"/>
              </a:rPr>
              <a:t>,</a:t>
            </a:r>
          </a:p>
          <a:p>
            <a:pPr rtl="0"/>
            <a:r>
              <a:rPr lang="ko-KR" altLang="en-US" dirty="0" err="1" smtClean="0">
                <a:latin typeface="맑음고딕"/>
              </a:rPr>
              <a:t>마이페이지</a:t>
            </a:r>
            <a:r>
              <a:rPr lang="ko-KR" altLang="en-US" dirty="0" smtClean="0">
                <a:latin typeface="맑음고딕"/>
              </a:rPr>
              <a:t> 제작</a:t>
            </a:r>
            <a:endParaRPr lang="en-US" altLang="ko-KR" dirty="0">
              <a:latin typeface="맑음고딕"/>
            </a:endParaRPr>
          </a:p>
          <a:p>
            <a:pPr rtl="0"/>
            <a:r>
              <a:rPr lang="ko-KR" altLang="en-US" dirty="0">
                <a:latin typeface="맑음고딕"/>
              </a:rPr>
              <a:t>발표 </a:t>
            </a:r>
            <a:r>
              <a:rPr lang="en-US" altLang="ko-KR" dirty="0">
                <a:latin typeface="맑음고딕"/>
              </a:rPr>
              <a:t>PPT </a:t>
            </a:r>
            <a:r>
              <a:rPr lang="ko-KR" altLang="en-US" dirty="0">
                <a:latin typeface="맑음고딕"/>
              </a:rPr>
              <a:t>제작</a:t>
            </a:r>
            <a:r>
              <a:rPr lang="en-US" altLang="ko-KR" dirty="0">
                <a:latin typeface="맑음고딕"/>
              </a:rPr>
              <a:t> </a:t>
            </a:r>
            <a:endParaRPr lang="ko-KR" altLang="en-US" dirty="0">
              <a:latin typeface="맑음고딕"/>
            </a:endParaRPr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940EF05F-D143-4A4E-A3CF-65E5CF2A0B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45674" y="5400330"/>
            <a:ext cx="2103438" cy="274320"/>
          </a:xfrm>
        </p:spPr>
        <p:txBody>
          <a:bodyPr rtlCol="0"/>
          <a:lstStyle/>
          <a:p>
            <a:pPr rtl="0"/>
            <a:r>
              <a:rPr lang="ko-KR" altLang="en-US" sz="1600" b="1" dirty="0">
                <a:latin typeface="맑음고딕"/>
              </a:rPr>
              <a:t>이경석</a:t>
            </a:r>
          </a:p>
        </p:txBody>
      </p:sp>
      <p:sp>
        <p:nvSpPr>
          <p:cNvPr id="21" name="텍스트 개체 틀 20">
            <a:extLst>
              <a:ext uri="{FF2B5EF4-FFF2-40B4-BE49-F238E27FC236}">
                <a16:creationId xmlns:a16="http://schemas.microsoft.com/office/drawing/2014/main" id="{439DE219-A942-4567-A75F-69E0C6CE125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55571" y="5688936"/>
            <a:ext cx="2283008" cy="529590"/>
          </a:xfrm>
        </p:spPr>
        <p:txBody>
          <a:bodyPr rtlCol="0"/>
          <a:lstStyle/>
          <a:p>
            <a:r>
              <a:rPr lang="ko-KR" altLang="en-US" dirty="0">
                <a:latin typeface="맑음고딕"/>
              </a:rPr>
              <a:t>영화정보 </a:t>
            </a:r>
            <a:r>
              <a:rPr lang="ko-KR" altLang="en-US" dirty="0" err="1">
                <a:latin typeface="맑음고딕"/>
              </a:rPr>
              <a:t>모달</a:t>
            </a:r>
            <a:r>
              <a:rPr lang="en-US" altLang="ko-KR" dirty="0">
                <a:latin typeface="맑음고딕"/>
              </a:rPr>
              <a:t>(</a:t>
            </a:r>
            <a:r>
              <a:rPr lang="ko-KR" altLang="en-US" dirty="0">
                <a:latin typeface="맑음고딕"/>
              </a:rPr>
              <a:t>팝업</a:t>
            </a:r>
            <a:r>
              <a:rPr lang="en-US" altLang="ko-KR" dirty="0">
                <a:latin typeface="맑음고딕"/>
              </a:rPr>
              <a:t>)</a:t>
            </a:r>
            <a:r>
              <a:rPr lang="ko-KR" altLang="en-US" dirty="0" smtClean="0">
                <a:latin typeface="맑음고딕"/>
              </a:rPr>
              <a:t>제작</a:t>
            </a:r>
            <a:r>
              <a:rPr lang="en-US" altLang="ko-KR" dirty="0" smtClean="0">
                <a:latin typeface="맑음고딕"/>
              </a:rPr>
              <a:t>,</a:t>
            </a:r>
          </a:p>
          <a:p>
            <a:r>
              <a:rPr lang="ko-KR" altLang="en-US" dirty="0" smtClean="0">
                <a:latin typeface="맑음고딕"/>
              </a:rPr>
              <a:t>고객센터 문의사항 페이지 제작</a:t>
            </a:r>
            <a:endParaRPr lang="ko-KR" altLang="en-US" dirty="0">
              <a:latin typeface="맑음고딕"/>
            </a:endParaRPr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C03C7179-C3FF-46C1-8E01-AC087B88C23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249412" y="5400330"/>
            <a:ext cx="2103438" cy="274320"/>
          </a:xfrm>
        </p:spPr>
        <p:txBody>
          <a:bodyPr rtlCol="0"/>
          <a:lstStyle/>
          <a:p>
            <a:pPr rtl="0"/>
            <a:r>
              <a:rPr lang="ko-KR" altLang="en-US" sz="1600" b="1" dirty="0" err="1">
                <a:latin typeface="맑음고딕"/>
              </a:rPr>
              <a:t>권가영</a:t>
            </a:r>
            <a:endParaRPr lang="ko-KR" altLang="en-US" sz="1600" b="1" dirty="0">
              <a:latin typeface="맑음고딕"/>
            </a:endParaRPr>
          </a:p>
        </p:txBody>
      </p:sp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8B1CDB23-6AD9-45A0-9AF3-29C62C3D58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249094" y="5688936"/>
            <a:ext cx="2103438" cy="646748"/>
          </a:xfrm>
        </p:spPr>
        <p:txBody>
          <a:bodyPr rtlCol="0"/>
          <a:lstStyle/>
          <a:p>
            <a:pPr rtl="0"/>
            <a:r>
              <a:rPr lang="ko-KR" altLang="en-US" dirty="0" err="1">
                <a:latin typeface="맑음고딕"/>
              </a:rPr>
              <a:t>즐겨찾기</a:t>
            </a:r>
            <a:r>
              <a:rPr lang="ko-KR" altLang="en-US" dirty="0">
                <a:latin typeface="맑음고딕"/>
              </a:rPr>
              <a:t> 페이지</a:t>
            </a:r>
            <a:r>
              <a:rPr lang="en-US" altLang="ko-KR" dirty="0">
                <a:latin typeface="맑음고딕"/>
              </a:rPr>
              <a:t>,</a:t>
            </a:r>
          </a:p>
          <a:p>
            <a:pPr rtl="0"/>
            <a:r>
              <a:rPr lang="ko-KR" altLang="en-US" dirty="0">
                <a:latin typeface="맑음고딕"/>
              </a:rPr>
              <a:t>카테고리 페이지 </a:t>
            </a:r>
            <a:r>
              <a:rPr lang="ko-KR" altLang="en-US" dirty="0" smtClean="0">
                <a:latin typeface="맑음고딕"/>
              </a:rPr>
              <a:t>제작</a:t>
            </a:r>
            <a:r>
              <a:rPr lang="en-US" altLang="ko-KR" dirty="0" smtClean="0">
                <a:latin typeface="맑음고딕"/>
              </a:rPr>
              <a:t>,</a:t>
            </a:r>
          </a:p>
          <a:p>
            <a:pPr rtl="0"/>
            <a:r>
              <a:rPr lang="ko-KR" altLang="en-US" dirty="0" smtClean="0">
                <a:latin typeface="맑음고딕"/>
              </a:rPr>
              <a:t>이벤트 페이지 제작</a:t>
            </a:r>
            <a:endParaRPr lang="en-US" altLang="ko-KR" dirty="0">
              <a:latin typeface="맑음고딕"/>
            </a:endParaRPr>
          </a:p>
          <a:p>
            <a:pPr rtl="0"/>
            <a:r>
              <a:rPr lang="ko-KR" altLang="en-US" dirty="0">
                <a:latin typeface="맑음고딕"/>
              </a:rPr>
              <a:t>발표 </a:t>
            </a:r>
            <a:r>
              <a:rPr lang="en-US" altLang="ko-KR" dirty="0">
                <a:latin typeface="맑음고딕"/>
              </a:rPr>
              <a:t>PPT </a:t>
            </a:r>
            <a:r>
              <a:rPr lang="ko-KR" altLang="en-US" dirty="0" smtClean="0">
                <a:latin typeface="맑음고딕"/>
              </a:rPr>
              <a:t>제작 및 발표</a:t>
            </a:r>
            <a:endParaRPr lang="ko-KR" altLang="en-US" dirty="0">
              <a:latin typeface="맑음고딕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52792" y="2586010"/>
            <a:ext cx="2273618" cy="2667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음고딕"/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6360266" y="2586010"/>
            <a:ext cx="2273618" cy="2667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음고딕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9164004" y="2586010"/>
            <a:ext cx="2273618" cy="2667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음고딕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3556529" y="2586010"/>
            <a:ext cx="2273618" cy="2667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음고딕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266" y="2821110"/>
            <a:ext cx="2196795" cy="219679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940" y="2821112"/>
            <a:ext cx="2196795" cy="219679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98" y="2945902"/>
            <a:ext cx="2072005" cy="2072005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810" y="2883506"/>
            <a:ext cx="2072005" cy="2072005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2860288" y="1561428"/>
            <a:ext cx="5939718" cy="67333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맑음고딕"/>
              </a:rPr>
              <a:t>Git</a:t>
            </a:r>
            <a:r>
              <a:rPr lang="ko-KR" altLang="en-US" dirty="0">
                <a:latin typeface="맑음고딕"/>
              </a:rPr>
              <a:t>은 팀원 모두</a:t>
            </a:r>
            <a:r>
              <a:rPr lang="en-US" altLang="ko-KR" dirty="0">
                <a:latin typeface="맑음고딕"/>
              </a:rPr>
              <a:t> pull-merge-commit </a:t>
            </a:r>
            <a:r>
              <a:rPr lang="ko-KR" altLang="en-US" dirty="0">
                <a:latin typeface="맑음고딕"/>
              </a:rPr>
              <a:t>해보았습니다</a:t>
            </a:r>
            <a:r>
              <a:rPr lang="en-US" altLang="ko-KR" dirty="0">
                <a:latin typeface="맑음고딕"/>
              </a:rPr>
              <a:t>.</a:t>
            </a:r>
            <a:r>
              <a:rPr lang="ko-KR" altLang="en-US" dirty="0">
                <a:latin typeface="맑음고딕"/>
              </a:rPr>
              <a:t> </a:t>
            </a:r>
          </a:p>
        </p:txBody>
      </p:sp>
      <p:cxnSp>
        <p:nvCxnSpPr>
          <p:cNvPr id="10" name="꺾인 연결선 9"/>
          <p:cNvCxnSpPr>
            <a:stCxn id="7" idx="2"/>
            <a:endCxn id="25" idx="0"/>
          </p:cNvCxnSpPr>
          <p:nvPr/>
        </p:nvCxnSpPr>
        <p:spPr>
          <a:xfrm rot="16200000" flipH="1">
            <a:off x="7889855" y="175051"/>
            <a:ext cx="351251" cy="4470666"/>
          </a:xfrm>
          <a:prstGeom prst="bentConnector3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꺾인 연결선 14"/>
          <p:cNvCxnSpPr>
            <a:stCxn id="7" idx="2"/>
            <a:endCxn id="24" idx="0"/>
          </p:cNvCxnSpPr>
          <p:nvPr/>
        </p:nvCxnSpPr>
        <p:spPr>
          <a:xfrm rot="16200000" flipH="1">
            <a:off x="6487986" y="1576920"/>
            <a:ext cx="351251" cy="1666928"/>
          </a:xfrm>
          <a:prstGeom prst="bentConnector3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꺾인 연결선 30"/>
          <p:cNvCxnSpPr>
            <a:stCxn id="7" idx="2"/>
            <a:endCxn id="26" idx="0"/>
          </p:cNvCxnSpPr>
          <p:nvPr/>
        </p:nvCxnSpPr>
        <p:spPr>
          <a:xfrm rot="5400000">
            <a:off x="5086118" y="1841980"/>
            <a:ext cx="351251" cy="1136809"/>
          </a:xfrm>
          <a:prstGeom prst="bentConnector3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2"/>
          <p:cNvCxnSpPr>
            <a:stCxn id="7" idx="2"/>
            <a:endCxn id="11" idx="0"/>
          </p:cNvCxnSpPr>
          <p:nvPr/>
        </p:nvCxnSpPr>
        <p:spPr>
          <a:xfrm rot="5400000">
            <a:off x="3684249" y="440111"/>
            <a:ext cx="351251" cy="3940546"/>
          </a:xfrm>
          <a:prstGeom prst="bentConnector3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0CA540A7-08F6-6181-15FF-85AB34F3D695}"/>
              </a:ext>
            </a:extLst>
          </p:cNvPr>
          <p:cNvSpPr txBox="1">
            <a:spLocks/>
          </p:cNvSpPr>
          <p:nvPr/>
        </p:nvSpPr>
        <p:spPr>
          <a:xfrm>
            <a:off x="174281" y="473621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역할담당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41458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661" y="861780"/>
            <a:ext cx="4087368" cy="841248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3600"/>
              <a:t>목차</a:t>
            </a:r>
            <a:endParaRPr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3628" y="1703028"/>
            <a:ext cx="5861490" cy="385801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1. </a:t>
            </a:r>
            <a:r>
              <a:rPr lang="ko-KR" altLang="en-US"/>
              <a:t>주제 개요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2. </a:t>
            </a:r>
            <a:r>
              <a:rPr lang="ko-KR" altLang="en-US"/>
              <a:t>사용한 스킬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3.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4. </a:t>
            </a:r>
            <a:r>
              <a:rPr lang="ko-KR" altLang="en-US"/>
              <a:t>파일구조도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5. </a:t>
            </a:r>
            <a:r>
              <a:rPr lang="ko-KR" altLang="en-US"/>
              <a:t>일정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6. </a:t>
            </a:r>
            <a:r>
              <a:rPr lang="ko-KR" altLang="en-US"/>
              <a:t>역할담당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7. </a:t>
            </a:r>
            <a:r>
              <a:rPr lang="ko-KR" altLang="en-US"/>
              <a:t>주요 기능 </a:t>
            </a:r>
            <a:r>
              <a:rPr lang="en-US" altLang="ko-KR"/>
              <a:t>: </a:t>
            </a:r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8. </a:t>
            </a:r>
            <a:r>
              <a:rPr lang="ko-KR" altLang="en-US"/>
              <a:t>느낀점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9. </a:t>
            </a:r>
            <a:r>
              <a:rPr lang="ko-KR" altLang="en-US"/>
              <a:t>추후 보완점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ü"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/>
              <a:t>2</a:t>
            </a:fld>
            <a:endParaRPr lang="ko-KR" altLang="en-ZA"/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1431675" y="0"/>
            <a:ext cx="4359607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 </a:t>
            </a:r>
            <a:r>
              <a:rPr lang="ko-KR" altLang="en-US" dirty="0"/>
              <a:t>주요기능 </a:t>
            </a:r>
            <a:r>
              <a:rPr lang="en-US" altLang="ko-KR" dirty="0"/>
              <a:t>: </a:t>
            </a:r>
            <a:r>
              <a:rPr lang="ko-KR" altLang="en-US" dirty="0" smtClean="0"/>
              <a:t>카테고리</a:t>
            </a:r>
            <a:endParaRPr lang="en-US" altLang="ko-KR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857" y="996844"/>
            <a:ext cx="6240946" cy="4926778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120640" y="3582785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5120640" y="5572297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661356" y="5563983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661356" y="3591097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202072" y="3591097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202072" y="5572296"/>
            <a:ext cx="548640" cy="11637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l="4992" t="7325" b="24536"/>
          <a:stretch/>
        </p:blipFill>
        <p:spPr>
          <a:xfrm>
            <a:off x="6528495" y="3649286"/>
            <a:ext cx="4701771" cy="51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18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1431675" y="0"/>
            <a:ext cx="4359607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 </a:t>
            </a:r>
            <a:r>
              <a:rPr lang="ko-KR" altLang="en-US" dirty="0"/>
              <a:t>주요기능 </a:t>
            </a:r>
            <a:r>
              <a:rPr lang="en-US" altLang="ko-KR" dirty="0"/>
              <a:t>: </a:t>
            </a:r>
            <a:r>
              <a:rPr lang="ko-KR" altLang="en-US" dirty="0" smtClean="0"/>
              <a:t>카테고리</a:t>
            </a:r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119" y="1238311"/>
            <a:ext cx="8888824" cy="480798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6853612" y="2095499"/>
            <a:ext cx="2341187" cy="30509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307117" y="4886498"/>
            <a:ext cx="186903" cy="25769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766060" y="3779521"/>
            <a:ext cx="263237" cy="31657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23902" y="2717569"/>
            <a:ext cx="213360" cy="18010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702232" y="2707178"/>
            <a:ext cx="268779" cy="18010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431674" y="1683655"/>
            <a:ext cx="8233025" cy="33633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81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느낀점</a:t>
            </a:r>
            <a:r>
              <a:rPr lang="en-US" altLang="ko-KR"/>
              <a:t> (</a:t>
            </a:r>
            <a:r>
              <a:rPr lang="ko-KR" altLang="en-US"/>
              <a:t>권가영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00948" y="945832"/>
            <a:ext cx="947057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1. DB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없이 해서 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js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파일을 따로 만들어 제작했는데 새로고침했을 때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데이터가 전부 날아가는 현상이 좀 아쉽게 느껴졌습니다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</a:p>
          <a:p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추후 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DB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적용하는 방법을 배워 이 프로젝트에 적용해보고 싶다는 생각이 들었습니다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2. git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을 팀 프로젝트하면서 정확한 방법으로 써본게 처음이라 충돌 문제가 계속해서 생겨났는데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그 과정을 통해 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git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충돌을 해결하는 방법이라던지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팀원분들이랑 소통하면서 각자의 코드를 하나의 코드로 바꾸는 과정을 배웠는데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그 과정이 가장 이번 프로젝트에서 새로운 공부였기 때문에 가장 기억에 남습니다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3. 1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번 느낀점과 유사하지만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카테고리별 영화 페이지에서 영화 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item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을 클릭하면 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"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즐겨찾기에 추가하시겠습니까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" confirm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을 통해 즐겨찾기에 추가하고 </a:t>
            </a:r>
          </a:p>
          <a:p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즐겨찾기 페이지에서 그 결과를 확인할 수 있는 페이지를 제작하고 싶었는데 기간도 짧고</a:t>
            </a:r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모르는 것도 아직 많아서 생각한 그대로 전부 구현하지 못한 점이 아쉽게 느껴졌습니다</a:t>
            </a:r>
          </a:p>
        </p:txBody>
      </p:sp>
    </p:spTree>
    <p:extLst>
      <p:ext uri="{BB962C8B-B14F-4D97-AF65-F5344CB8AC3E}">
        <p14:creationId xmlns:p14="http://schemas.microsoft.com/office/powerpoint/2010/main" val="48881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느낀점</a:t>
            </a:r>
            <a:r>
              <a:rPr lang="en-US" altLang="ko-KR"/>
              <a:t> (</a:t>
            </a:r>
            <a:r>
              <a:rPr lang="ko-KR" altLang="en-US"/>
              <a:t>이경석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360714" y="1487253"/>
            <a:ext cx="947057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아무래도 같은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cinema.html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파일을 공동작업하다보니 통합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(marge)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했을때 어려움을 겪을때가 많았다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예를들면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main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브랜치에서 공동파일을 작업한 사람과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?pull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과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marge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했을때 없어져야할 코드가 생긴다던가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, 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중복이 되는가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</a:p>
          <a:p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css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및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js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작업할때 클래스 이름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함수 등 서로의 결과물에 영향 미치지 않게끔 등등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.... </a:t>
            </a:r>
          </a:p>
          <a:p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서로의 코드들을 보며 생각이 똑같진 않더라도 비슷한 그림을 그려내야 하기에 소통의 중요성을 깊게 깨달았다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6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느낀점</a:t>
            </a:r>
            <a:r>
              <a:rPr lang="en-US" altLang="ko-KR"/>
              <a:t> (</a:t>
            </a:r>
            <a:r>
              <a:rPr lang="ko-KR" altLang="en-US"/>
              <a:t>이지윤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186011" y="1595537"/>
            <a:ext cx="981997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메인페이지를 맡으면서 모든 것들이 중요하게 여겨졌기에 매번 수정과 추가를 반복했다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팀원들에게 아이디어를 얻으면서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원하던대로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구현이 가능할 수 있었던 것 같다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협업을 하면서 </a:t>
            </a:r>
            <a:r>
              <a:rPr lang="en-US" altLang="ko-KR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git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쓰기에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브랜치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풀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푸시 등 실행이 안 될 때도 있었고 팀원에게 못 하는 것들을 </a:t>
            </a:r>
            <a:r>
              <a:rPr lang="ko-KR" altLang="en-US" sz="2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물어보면서 </a:t>
            </a:r>
            <a:r>
              <a:rPr lang="en-US" altLang="ko-KR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git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쓰는 것에 대한 이해가 어느 정도는 가능했던 것 같다</a:t>
            </a: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6254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2" y="75988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느낀점</a:t>
            </a:r>
            <a:r>
              <a:rPr lang="en-US" altLang="ko-KR"/>
              <a:t> (</a:t>
            </a:r>
            <a:r>
              <a:rPr lang="ko-KR" altLang="en-US"/>
              <a:t>최성아</a:t>
            </a:r>
            <a:r>
              <a:rPr lang="en-US" altLang="ko-KR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52430" y="945832"/>
            <a:ext cx="947057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주제선정부터 다 다른 것을 원한다는 사실을 알았을 때 사람들이 구현하고자 하는 것들이 개개인마다 다르다는 것을 느꼈다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514350" indent="-514350">
              <a:buAutoNum type="arabicPeriod"/>
            </a:pPr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처음 제대로 해보는 팀 프로젝트라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Git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 활용에 있어 어려움을 겪었다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처음 어려움을 겪고 난 이후에는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Merge, merge tool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을 이용하는데 나름 익숙해져 큰 오류가 발생하거나 하지는 않았다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514350" indent="-514350">
              <a:buAutoNum type="arabicPeriod"/>
            </a:pPr>
            <a:endParaRPr lang="en-US" altLang="ko-KR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팀원들과 각자 페이지 구현할 부분을 나누고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나눈 부분을 실제로 재현하고자 노력했다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협업에서 중요한 것은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개인플레이하듯 각자 페이지만 구현하는 것이 아니라 팀원의 페이지를 개인끼리 힘을 모아 완성하는 것이라는 것을 느꼈다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514350" indent="-514350">
              <a:buAutoNum type="arabicPeriod"/>
            </a:pP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코드를 공유할 때 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js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코드가 너무 길다는 것을 깨달았다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즉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함수 기능을 써서 중복되는 요소를 묶어야 했다는 것이다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다음 팀 프로젝트에서는 간략하면서 보기 편한 기능을 구현하리라 다짐했다</a:t>
            </a:r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3877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4303130" y="2959556"/>
            <a:ext cx="3685593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 smtClean="0"/>
              <a:t>감사합니다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6233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/>
          <a:lstStyle/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ko-KR" altLang="en-US"/>
              <a:t> 주제 개요</a:t>
            </a:r>
            <a:endParaRPr lang="en-US" altLang="ko-KR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3E0DFD-4FEF-9236-E6E3-4737D3ED0977}"/>
              </a:ext>
            </a:extLst>
          </p:cNvPr>
          <p:cNvSpPr txBox="1"/>
          <p:nvPr/>
        </p:nvSpPr>
        <p:spPr>
          <a:xfrm>
            <a:off x="838200" y="1511559"/>
            <a:ext cx="1061512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2023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31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일 네이버 영화 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PC 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서비스가 종료된다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algn="just"/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앞으로 네이버는 영화 정보 검색과 리뷰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·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평점 등과 관련된 기능을 </a:t>
            </a:r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네이버 통합검색 화면으로만 제공한다</a:t>
            </a:r>
            <a:r>
              <a:rPr lang="en-US" altLang="ko-KR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네이버 영화 </a:t>
            </a:r>
            <a:r>
              <a:rPr lang="en-US" altLang="ko-KR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PC </a:t>
            </a:r>
            <a:r>
              <a:rPr lang="ko-KR" altLang="en-US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종료 소식을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소비자 입장에서 본다면</a:t>
            </a:r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영화 하나하나에 대한 정보를 하나하나 검색해야 한다는 말이다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algn="just"/>
            <a:r>
              <a:rPr lang="ko-KR" altLang="en-US" sz="2200">
                <a:solidFill>
                  <a:srgbClr val="2429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관심있는 영화를 일일이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검색해서 출연진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감독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예고편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평점 등을 </a:t>
            </a:r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확인해야 하는 불편함이 생기는 것이다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just"/>
            <a:endParaRPr lang="en-US" altLang="ko-KR" sz="2200">
              <a:solidFill>
                <a:srgbClr val="2429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따라서 간략한 영화추천사이트 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&lt;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영화찾아삼만리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를 통해 </a:t>
            </a:r>
            <a:endParaRPr lang="en-US" altLang="ko-KR" sz="2200" b="0" i="0">
              <a:solidFill>
                <a:srgbClr val="24292F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소비자들에게 영화에 대한 핵심적인 내용만 담겨져 있는 사이트를 만들고자 했다</a:t>
            </a:r>
            <a:r>
              <a:rPr lang="en-US" altLang="ko-KR" sz="2200" b="0" i="0">
                <a:solidFill>
                  <a:srgbClr val="24292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/>
          <a:lstStyle/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사용한 스킬</a:t>
            </a:r>
            <a:endParaRPr lang="en-US" altLang="ko-KR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3E0DFD-4FEF-9236-E6E3-4737D3ED0977}"/>
              </a:ext>
            </a:extLst>
          </p:cNvPr>
          <p:cNvSpPr txBox="1"/>
          <p:nvPr/>
        </p:nvSpPr>
        <p:spPr>
          <a:xfrm>
            <a:off x="1099456" y="1604866"/>
            <a:ext cx="1061512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ko-KR" sz="2400" b="0" i="0">
                <a:solidFill>
                  <a:srgbClr val="24292F"/>
                </a:solidFill>
                <a:effectLst/>
                <a:latin typeface="-apple-system"/>
              </a:rPr>
              <a:t> html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2400" b="0" i="0">
              <a:solidFill>
                <a:srgbClr val="24292F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2400" b="0" i="0">
                <a:solidFill>
                  <a:srgbClr val="24292F"/>
                </a:solidFill>
                <a:effectLst/>
                <a:latin typeface="-apple-system"/>
              </a:rPr>
              <a:t> css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2400" b="0" i="0">
              <a:solidFill>
                <a:srgbClr val="24292F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2400">
                <a:solidFill>
                  <a:srgbClr val="24292F"/>
                </a:solidFill>
                <a:latin typeface="-apple-system"/>
              </a:rPr>
              <a:t> </a:t>
            </a:r>
            <a:r>
              <a:rPr lang="en-US" altLang="ko-KR" sz="2400" b="0" i="0">
                <a:solidFill>
                  <a:srgbClr val="24292F"/>
                </a:solidFill>
                <a:effectLst/>
                <a:latin typeface="-apple-system"/>
              </a:rPr>
              <a:t>js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2400">
              <a:solidFill>
                <a:srgbClr val="24292F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2400" b="0" i="0">
                <a:solidFill>
                  <a:srgbClr val="24292F"/>
                </a:solidFill>
                <a:effectLst/>
                <a:latin typeface="-apple-system"/>
              </a:rPr>
              <a:t> </a:t>
            </a:r>
            <a:r>
              <a:rPr lang="en-US" altLang="ko-KR" sz="2400" b="0" i="0">
                <a:solidFill>
                  <a:srgbClr val="24292F"/>
                </a:solidFill>
                <a:effectLst/>
                <a:latin typeface="-apple-system"/>
              </a:rPr>
              <a:t>BootStrap</a:t>
            </a:r>
            <a:endParaRPr lang="ko-KR" altLang="en-US" sz="2400" b="0" i="0">
              <a:solidFill>
                <a:srgbClr val="24292F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88445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12980" y="1017037"/>
            <a:ext cx="32750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lang="ko-KR" altLang="en-US" sz="2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</a:t>
            </a:r>
            <a:endParaRPr lang="en-US" altLang="ko-KR" sz="2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212980" y="805809"/>
            <a:ext cx="8402653" cy="5229689"/>
            <a:chOff x="-479339" y="82752"/>
            <a:chExt cx="10712305" cy="6667183"/>
          </a:xfrm>
        </p:grpSpPr>
        <p:grpSp>
          <p:nvGrpSpPr>
            <p:cNvPr id="62" name="그룹 61"/>
            <p:cNvGrpSpPr/>
            <p:nvPr/>
          </p:nvGrpSpPr>
          <p:grpSpPr>
            <a:xfrm>
              <a:off x="2754658" y="82752"/>
              <a:ext cx="7478308" cy="6667183"/>
              <a:chOff x="2754658" y="82752"/>
              <a:chExt cx="7478308" cy="6667183"/>
            </a:xfrm>
          </p:grpSpPr>
          <p:grpSp>
            <p:nvGrpSpPr>
              <p:cNvPr id="63" name="그룹 62"/>
              <p:cNvGrpSpPr/>
              <p:nvPr/>
            </p:nvGrpSpPr>
            <p:grpSpPr>
              <a:xfrm>
                <a:off x="2754658" y="82752"/>
                <a:ext cx="6306710" cy="6667183"/>
                <a:chOff x="2754658" y="82752"/>
                <a:chExt cx="6306710" cy="6667183"/>
              </a:xfrm>
            </p:grpSpPr>
            <p:grpSp>
              <p:nvGrpSpPr>
                <p:cNvPr id="73" name="그룹 72"/>
                <p:cNvGrpSpPr/>
                <p:nvPr/>
              </p:nvGrpSpPr>
              <p:grpSpPr>
                <a:xfrm>
                  <a:off x="2909455" y="91440"/>
                  <a:ext cx="5959273" cy="6658495"/>
                  <a:chOff x="2909455" y="91440"/>
                  <a:chExt cx="5959273" cy="6658495"/>
                </a:xfrm>
              </p:grpSpPr>
              <p:sp>
                <p:nvSpPr>
                  <p:cNvPr id="125" name="직사각형 124"/>
                  <p:cNvSpPr/>
                  <p:nvPr/>
                </p:nvSpPr>
                <p:spPr>
                  <a:xfrm>
                    <a:off x="2909456" y="91440"/>
                    <a:ext cx="5959272" cy="6658495"/>
                  </a:xfrm>
                  <a:prstGeom prst="rect">
                    <a:avLst/>
                  </a:pr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6" name="직사각형 125"/>
                  <p:cNvSpPr/>
                  <p:nvPr/>
                </p:nvSpPr>
                <p:spPr>
                  <a:xfrm>
                    <a:off x="2909520" y="758473"/>
                    <a:ext cx="5958488" cy="1193699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100" dirty="0" smtClean="0">
                        <a:solidFill>
                          <a:schemeClr val="tx1"/>
                        </a:solidFill>
                      </a:rPr>
                      <a:t>Slide</a:t>
                    </a:r>
                    <a:endParaRPr lang="ko-KR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7" name="직사각형 126"/>
                  <p:cNvSpPr/>
                  <p:nvPr/>
                </p:nvSpPr>
                <p:spPr>
                  <a:xfrm>
                    <a:off x="2909455" y="5779845"/>
                    <a:ext cx="5958488" cy="97009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74" name="TextBox 73"/>
                <p:cNvSpPr txBox="1"/>
                <p:nvPr/>
              </p:nvSpPr>
              <p:spPr>
                <a:xfrm>
                  <a:off x="5242546" y="261690"/>
                  <a:ext cx="1292437" cy="4708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 dirty="0" smtClean="0">
                      <a:solidFill>
                        <a:srgbClr val="FF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LOGO</a:t>
                  </a:r>
                  <a:endParaRPr lang="ko-KR" altLang="en-US" sz="1600" b="1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75" name="그룹 74"/>
                <p:cNvGrpSpPr/>
                <p:nvPr/>
              </p:nvGrpSpPr>
              <p:grpSpPr>
                <a:xfrm>
                  <a:off x="3613357" y="2451908"/>
                  <a:ext cx="4550684" cy="3165227"/>
                  <a:chOff x="3666046" y="2615816"/>
                  <a:chExt cx="4445436" cy="2882173"/>
                </a:xfrm>
              </p:grpSpPr>
              <p:grpSp>
                <p:nvGrpSpPr>
                  <p:cNvPr id="93" name="그룹 92"/>
                  <p:cNvGrpSpPr/>
                  <p:nvPr/>
                </p:nvGrpSpPr>
                <p:grpSpPr>
                  <a:xfrm>
                    <a:off x="3666046" y="2615816"/>
                    <a:ext cx="4445436" cy="1378311"/>
                    <a:chOff x="3736073" y="2526005"/>
                    <a:chExt cx="4445436" cy="1378311"/>
                  </a:xfrm>
                </p:grpSpPr>
                <p:grpSp>
                  <p:nvGrpSpPr>
                    <p:cNvPr id="110" name="그룹 109"/>
                    <p:cNvGrpSpPr/>
                    <p:nvPr/>
                  </p:nvGrpSpPr>
                  <p:grpSpPr>
                    <a:xfrm>
                      <a:off x="5546045" y="2526005"/>
                      <a:ext cx="830045" cy="1378311"/>
                      <a:chOff x="5546045" y="2526005"/>
                      <a:chExt cx="830045" cy="1378311"/>
                    </a:xfrm>
                  </p:grpSpPr>
                  <p:sp>
                    <p:nvSpPr>
                      <p:cNvPr id="123" name="직사각형 122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 smtClean="0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24" name="TextBox 123"/>
                      <p:cNvSpPr txBox="1"/>
                      <p:nvPr/>
                    </p:nvSpPr>
                    <p:spPr>
                      <a:xfrm>
                        <a:off x="5546046" y="3618487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 smtClean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111" name="그룹 110"/>
                    <p:cNvGrpSpPr/>
                    <p:nvPr/>
                  </p:nvGrpSpPr>
                  <p:grpSpPr>
                    <a:xfrm>
                      <a:off x="4640441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21" name="직사각형 120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 smtClean="0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22" name="TextBox 121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 smtClean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112" name="그룹 111"/>
                    <p:cNvGrpSpPr/>
                    <p:nvPr/>
                  </p:nvGrpSpPr>
                  <p:grpSpPr>
                    <a:xfrm>
                      <a:off x="7351464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19" name="직사각형 118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 smtClean="0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20" name="TextBox 119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 smtClean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113" name="그룹 112"/>
                    <p:cNvGrpSpPr/>
                    <p:nvPr/>
                  </p:nvGrpSpPr>
                  <p:grpSpPr>
                    <a:xfrm>
                      <a:off x="6445860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17" name="직사각형 116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 smtClean="0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18" name="TextBox 117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 smtClean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114" name="그룹 113"/>
                    <p:cNvGrpSpPr/>
                    <p:nvPr/>
                  </p:nvGrpSpPr>
                  <p:grpSpPr>
                    <a:xfrm>
                      <a:off x="3736073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15" name="직사각형 114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 smtClean="0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16" name="TextBox 115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 smtClean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</p:grpSp>
              <p:grpSp>
                <p:nvGrpSpPr>
                  <p:cNvPr id="94" name="그룹 93"/>
                  <p:cNvGrpSpPr/>
                  <p:nvPr/>
                </p:nvGrpSpPr>
                <p:grpSpPr>
                  <a:xfrm>
                    <a:off x="3666046" y="4119678"/>
                    <a:ext cx="4445436" cy="1378311"/>
                    <a:chOff x="3736073" y="2526005"/>
                    <a:chExt cx="4445436" cy="1378311"/>
                  </a:xfrm>
                </p:grpSpPr>
                <p:grpSp>
                  <p:nvGrpSpPr>
                    <p:cNvPr id="95" name="그룹 94"/>
                    <p:cNvGrpSpPr/>
                    <p:nvPr/>
                  </p:nvGrpSpPr>
                  <p:grpSpPr>
                    <a:xfrm>
                      <a:off x="5546045" y="2526005"/>
                      <a:ext cx="830045" cy="1378311"/>
                      <a:chOff x="5546045" y="2526005"/>
                      <a:chExt cx="830045" cy="1378311"/>
                    </a:xfrm>
                  </p:grpSpPr>
                  <p:sp>
                    <p:nvSpPr>
                      <p:cNvPr id="108" name="직사각형 107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 smtClean="0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09" name="TextBox 108"/>
                      <p:cNvSpPr txBox="1"/>
                      <p:nvPr/>
                    </p:nvSpPr>
                    <p:spPr>
                      <a:xfrm>
                        <a:off x="5546046" y="3618487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 smtClean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96" name="그룹 95"/>
                    <p:cNvGrpSpPr/>
                    <p:nvPr/>
                  </p:nvGrpSpPr>
                  <p:grpSpPr>
                    <a:xfrm>
                      <a:off x="4640441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06" name="직사각형 105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 smtClean="0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07" name="TextBox 106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 smtClean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97" name="그룹 96"/>
                    <p:cNvGrpSpPr/>
                    <p:nvPr/>
                  </p:nvGrpSpPr>
                  <p:grpSpPr>
                    <a:xfrm>
                      <a:off x="7351464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04" name="직사각형 103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 smtClean="0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05" name="TextBox 104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 smtClean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98" name="그룹 97"/>
                    <p:cNvGrpSpPr/>
                    <p:nvPr/>
                  </p:nvGrpSpPr>
                  <p:grpSpPr>
                    <a:xfrm>
                      <a:off x="6445860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02" name="직사각형 101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 smtClean="0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03" name="TextBox 102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 smtClean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99" name="그룹 98"/>
                    <p:cNvGrpSpPr/>
                    <p:nvPr/>
                  </p:nvGrpSpPr>
                  <p:grpSpPr>
                    <a:xfrm>
                      <a:off x="3736073" y="2526005"/>
                      <a:ext cx="830045" cy="1378309"/>
                      <a:chOff x="5546045" y="2526005"/>
                      <a:chExt cx="830045" cy="1378309"/>
                    </a:xfrm>
                  </p:grpSpPr>
                  <p:sp>
                    <p:nvSpPr>
                      <p:cNvPr id="100" name="직사각형 99"/>
                      <p:cNvSpPr/>
                      <p:nvPr/>
                    </p:nvSpPr>
                    <p:spPr>
                      <a:xfrm>
                        <a:off x="5546045" y="2526005"/>
                        <a:ext cx="830045" cy="1082668"/>
                      </a:xfrm>
                      <a:prstGeom prst="rect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altLang="ko-KR" sz="1200" dirty="0" err="1" smtClean="0">
                            <a:solidFill>
                              <a:schemeClr val="tx1"/>
                            </a:solidFill>
                          </a:rPr>
                          <a:t>Img</a:t>
                        </a:r>
                        <a:endParaRPr lang="ko-KR" altLang="en-US" sz="1200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01" name="TextBox 100"/>
                      <p:cNvSpPr txBox="1"/>
                      <p:nvPr/>
                    </p:nvSpPr>
                    <p:spPr>
                      <a:xfrm>
                        <a:off x="5546046" y="3618485"/>
                        <a:ext cx="830043" cy="28582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000" dirty="0" smtClean="0">
                            <a:solidFill>
                              <a:schemeClr val="bg1"/>
                            </a:solidFill>
                          </a:rPr>
                          <a:t>Title</a:t>
                        </a:r>
                        <a:endParaRPr lang="ko-KR" altLang="en-US" sz="11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76" name="그룹 75"/>
                <p:cNvGrpSpPr/>
                <p:nvPr/>
              </p:nvGrpSpPr>
              <p:grpSpPr>
                <a:xfrm>
                  <a:off x="3205280" y="2086624"/>
                  <a:ext cx="2999037" cy="294281"/>
                  <a:chOff x="3205280" y="2082982"/>
                  <a:chExt cx="2999037" cy="294281"/>
                </a:xfrm>
              </p:grpSpPr>
              <p:sp>
                <p:nvSpPr>
                  <p:cNvPr id="90" name="TextBox 89"/>
                  <p:cNvSpPr txBox="1"/>
                  <p:nvPr/>
                </p:nvSpPr>
                <p:spPr>
                  <a:xfrm>
                    <a:off x="3205280" y="2082982"/>
                    <a:ext cx="1446908" cy="29428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900" b="1" dirty="0" smtClean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mainnav1</a:t>
                    </a:r>
                    <a:endParaRPr lang="ko-KR" altLang="en-US" sz="900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1" name="TextBox 90"/>
                  <p:cNvSpPr txBox="1"/>
                  <p:nvPr/>
                </p:nvSpPr>
                <p:spPr>
                  <a:xfrm>
                    <a:off x="3991506" y="2082982"/>
                    <a:ext cx="1446908" cy="29428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900" b="1" dirty="0" smtClean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mainnav2</a:t>
                    </a:r>
                    <a:endParaRPr lang="ko-KR" altLang="en-US" sz="900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2" name="TextBox 91"/>
                  <p:cNvSpPr txBox="1"/>
                  <p:nvPr/>
                </p:nvSpPr>
                <p:spPr>
                  <a:xfrm>
                    <a:off x="4757409" y="2082982"/>
                    <a:ext cx="1446908" cy="29428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900" b="1" dirty="0" smtClean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mainnav3</a:t>
                    </a:r>
                    <a:endParaRPr lang="ko-KR" altLang="en-US" sz="900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77" name="그룹 76"/>
                <p:cNvGrpSpPr/>
                <p:nvPr/>
              </p:nvGrpSpPr>
              <p:grpSpPr>
                <a:xfrm>
                  <a:off x="2754658" y="82752"/>
                  <a:ext cx="6306710" cy="306460"/>
                  <a:chOff x="2754658" y="82752"/>
                  <a:chExt cx="6306710" cy="306460"/>
                </a:xfrm>
              </p:grpSpPr>
              <p:grpSp>
                <p:nvGrpSpPr>
                  <p:cNvPr id="81" name="그룹 80"/>
                  <p:cNvGrpSpPr/>
                  <p:nvPr/>
                </p:nvGrpSpPr>
                <p:grpSpPr>
                  <a:xfrm>
                    <a:off x="6657827" y="82752"/>
                    <a:ext cx="2403541" cy="255046"/>
                    <a:chOff x="7000330" y="-7711"/>
                    <a:chExt cx="5649238" cy="599457"/>
                  </a:xfrm>
                </p:grpSpPr>
                <p:sp>
                  <p:nvSpPr>
                    <p:cNvPr id="86" name="TextBox 85"/>
                    <p:cNvSpPr txBox="1"/>
                    <p:nvPr/>
                  </p:nvSpPr>
                  <p:spPr>
                    <a:xfrm>
                      <a:off x="7000330" y="-7711"/>
                      <a:ext cx="2257299" cy="5994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topnav1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87" name="TextBox 86"/>
                    <p:cNvSpPr txBox="1"/>
                    <p:nvPr/>
                  </p:nvSpPr>
                  <p:spPr>
                    <a:xfrm>
                      <a:off x="8128979" y="-7711"/>
                      <a:ext cx="2257298" cy="5994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topnav2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88" name="TextBox 87"/>
                    <p:cNvSpPr txBox="1"/>
                    <p:nvPr/>
                  </p:nvSpPr>
                  <p:spPr>
                    <a:xfrm>
                      <a:off x="9241762" y="-7711"/>
                      <a:ext cx="2257298" cy="5994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topnav3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89" name="TextBox 88"/>
                    <p:cNvSpPr txBox="1"/>
                    <p:nvPr/>
                  </p:nvSpPr>
                  <p:spPr>
                    <a:xfrm>
                      <a:off x="10392269" y="-7708"/>
                      <a:ext cx="2257299" cy="5994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topnav4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82" name="그룹 81"/>
                  <p:cNvGrpSpPr/>
                  <p:nvPr/>
                </p:nvGrpSpPr>
                <p:grpSpPr>
                  <a:xfrm>
                    <a:off x="2754658" y="134167"/>
                    <a:ext cx="1468031" cy="255045"/>
                    <a:chOff x="2754658" y="134167"/>
                    <a:chExt cx="1468031" cy="255045"/>
                  </a:xfrm>
                </p:grpSpPr>
                <p:sp>
                  <p:nvSpPr>
                    <p:cNvPr id="83" name="TextBox 82"/>
                    <p:cNvSpPr txBox="1"/>
                    <p:nvPr/>
                  </p:nvSpPr>
                  <p:spPr>
                    <a:xfrm>
                      <a:off x="2754658" y="134167"/>
                      <a:ext cx="834827" cy="2550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link1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84" name="TextBox 83"/>
                    <p:cNvSpPr txBox="1"/>
                    <p:nvPr/>
                  </p:nvSpPr>
                  <p:spPr>
                    <a:xfrm>
                      <a:off x="3064226" y="134167"/>
                      <a:ext cx="834827" cy="2550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link2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85" name="TextBox 84"/>
                    <p:cNvSpPr txBox="1"/>
                    <p:nvPr/>
                  </p:nvSpPr>
                  <p:spPr>
                    <a:xfrm>
                      <a:off x="3387862" y="134167"/>
                      <a:ext cx="834827" cy="2550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7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link3</a:t>
                      </a:r>
                      <a:endParaRPr lang="ko-KR" altLang="en-US" sz="7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78" name="그룹 77"/>
                <p:cNvGrpSpPr/>
                <p:nvPr/>
              </p:nvGrpSpPr>
              <p:grpSpPr>
                <a:xfrm>
                  <a:off x="5542535" y="5992487"/>
                  <a:ext cx="900162" cy="553998"/>
                  <a:chOff x="5542535" y="5992487"/>
                  <a:chExt cx="900162" cy="553998"/>
                </a:xfrm>
              </p:grpSpPr>
              <p:sp>
                <p:nvSpPr>
                  <p:cNvPr id="79" name="TextBox 78"/>
                  <p:cNvSpPr txBox="1"/>
                  <p:nvPr/>
                </p:nvSpPr>
                <p:spPr>
                  <a:xfrm>
                    <a:off x="5542535" y="5992487"/>
                    <a:ext cx="900162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b="1" dirty="0" smtClean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LOGO</a:t>
                    </a:r>
                    <a:endParaRPr lang="ko-KR" altLang="en-US" sz="1200" b="1" dirty="0">
                      <a:solidFill>
                        <a:srgbClr val="FF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0" name="TextBox 79"/>
                  <p:cNvSpPr txBox="1"/>
                  <p:nvPr/>
                </p:nvSpPr>
                <p:spPr>
                  <a:xfrm>
                    <a:off x="5542535" y="6300264"/>
                    <a:ext cx="900162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000" b="1" dirty="0" smtClean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Text</a:t>
                    </a:r>
                    <a:endParaRPr lang="ko-KR" altLang="en-US" sz="900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64" name="그룹 63"/>
              <p:cNvGrpSpPr/>
              <p:nvPr/>
            </p:nvGrpSpPr>
            <p:grpSpPr>
              <a:xfrm>
                <a:off x="8867942" y="86278"/>
                <a:ext cx="1365024" cy="6663657"/>
                <a:chOff x="8867942" y="86278"/>
                <a:chExt cx="1365024" cy="6663657"/>
              </a:xfrm>
            </p:grpSpPr>
            <p:sp>
              <p:nvSpPr>
                <p:cNvPr id="65" name="오른쪽 중괄호 64"/>
                <p:cNvSpPr/>
                <p:nvPr/>
              </p:nvSpPr>
              <p:spPr>
                <a:xfrm>
                  <a:off x="8867942" y="86278"/>
                  <a:ext cx="202726" cy="670969"/>
                </a:xfrm>
                <a:prstGeom prst="rightBrace">
                  <a:avLst/>
                </a:prstGeom>
                <a:ln w="12700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6" name="오른쪽 중괄호 65"/>
                <p:cNvSpPr/>
                <p:nvPr/>
              </p:nvSpPr>
              <p:spPr>
                <a:xfrm>
                  <a:off x="8875900" y="1952172"/>
                  <a:ext cx="194768" cy="3827672"/>
                </a:xfrm>
                <a:prstGeom prst="rightBrace">
                  <a:avLst/>
                </a:prstGeom>
                <a:ln w="12700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오른쪽 중괄호 66"/>
                <p:cNvSpPr/>
                <p:nvPr/>
              </p:nvSpPr>
              <p:spPr>
                <a:xfrm>
                  <a:off x="8876685" y="5781069"/>
                  <a:ext cx="219790" cy="968866"/>
                </a:xfrm>
                <a:prstGeom prst="rightBrace">
                  <a:avLst/>
                </a:prstGeom>
                <a:ln w="12700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8" name="오른쪽 중괄호 67"/>
                <p:cNvSpPr/>
                <p:nvPr/>
              </p:nvSpPr>
              <p:spPr>
                <a:xfrm>
                  <a:off x="8875900" y="757247"/>
                  <a:ext cx="202726" cy="1193700"/>
                </a:xfrm>
                <a:prstGeom prst="rightBrace">
                  <a:avLst/>
                </a:prstGeom>
                <a:ln w="12700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9109030" y="228560"/>
                  <a:ext cx="953612" cy="353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 smtClean="0">
                      <a:solidFill>
                        <a:srgbClr val="7030A0"/>
                      </a:solidFill>
                    </a:rPr>
                    <a:t>Header</a:t>
                  </a:r>
                  <a:endParaRPr lang="ko-KR" altLang="en-US" sz="1200" b="1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70" name="TextBox 69"/>
                <p:cNvSpPr txBox="1"/>
                <p:nvPr/>
              </p:nvSpPr>
              <p:spPr>
                <a:xfrm>
                  <a:off x="9109030" y="1169431"/>
                  <a:ext cx="953612" cy="353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 smtClean="0">
                      <a:solidFill>
                        <a:srgbClr val="7030A0"/>
                      </a:solidFill>
                    </a:rPr>
                    <a:t>Banner</a:t>
                  </a:r>
                  <a:endParaRPr lang="ko-KR" altLang="en-US" sz="1200" b="1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71" name="TextBox 70"/>
                <p:cNvSpPr txBox="1"/>
                <p:nvPr/>
              </p:nvSpPr>
              <p:spPr>
                <a:xfrm>
                  <a:off x="9109029" y="3686855"/>
                  <a:ext cx="1123937" cy="353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 smtClean="0">
                      <a:solidFill>
                        <a:srgbClr val="7030A0"/>
                      </a:solidFill>
                    </a:rPr>
                    <a:t>Content</a:t>
                  </a:r>
                  <a:endParaRPr lang="ko-KR" altLang="en-US" sz="1200" b="1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72" name="TextBox 71"/>
                <p:cNvSpPr txBox="1"/>
                <p:nvPr/>
              </p:nvSpPr>
              <p:spPr>
                <a:xfrm>
                  <a:off x="9109030" y="6080224"/>
                  <a:ext cx="953612" cy="353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 dirty="0" smtClean="0">
                      <a:solidFill>
                        <a:srgbClr val="7030A0"/>
                      </a:solidFill>
                    </a:rPr>
                    <a:t>Footer</a:t>
                  </a:r>
                  <a:endParaRPr lang="ko-KR" altLang="en-US" sz="1200" b="1" dirty="0">
                    <a:solidFill>
                      <a:srgbClr val="7030A0"/>
                    </a:solidFill>
                  </a:endParaRPr>
                </a:p>
              </p:txBody>
            </p:sp>
          </p:grpSp>
        </p:grpSp>
        <p:grpSp>
          <p:nvGrpSpPr>
            <p:cNvPr id="128" name="그룹 127"/>
            <p:cNvGrpSpPr/>
            <p:nvPr/>
          </p:nvGrpSpPr>
          <p:grpSpPr>
            <a:xfrm>
              <a:off x="386356" y="109281"/>
              <a:ext cx="3584297" cy="1605616"/>
              <a:chOff x="386356" y="109281"/>
              <a:chExt cx="3584297" cy="1605616"/>
            </a:xfrm>
          </p:grpSpPr>
          <p:sp>
            <p:nvSpPr>
              <p:cNvPr id="129" name="모서리가 둥근 직사각형 128"/>
              <p:cNvSpPr/>
              <p:nvPr/>
            </p:nvSpPr>
            <p:spPr>
              <a:xfrm>
                <a:off x="2934654" y="109281"/>
                <a:ext cx="1035999" cy="288760"/>
              </a:xfrm>
              <a:prstGeom prst="roundRect">
                <a:avLst/>
              </a:prstGeom>
              <a:noFill/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0" name="직선 화살표 연결선 129"/>
              <p:cNvCxnSpPr>
                <a:stCxn id="131" idx="3"/>
                <a:endCxn id="129" idx="1"/>
              </p:cNvCxnSpPr>
              <p:nvPr/>
            </p:nvCxnSpPr>
            <p:spPr>
              <a:xfrm flipV="1">
                <a:off x="2412115" y="253662"/>
                <a:ext cx="522539" cy="1132967"/>
              </a:xfrm>
              <a:prstGeom prst="straightConnector1">
                <a:avLst/>
              </a:prstGeom>
              <a:ln w="28575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양쪽 대괄호 130"/>
              <p:cNvSpPr/>
              <p:nvPr/>
            </p:nvSpPr>
            <p:spPr>
              <a:xfrm>
                <a:off x="386356" y="1058360"/>
                <a:ext cx="2025759" cy="656537"/>
              </a:xfrm>
              <a:prstGeom prst="bracketPair">
                <a:avLst/>
              </a:prstGeom>
              <a:ln w="190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r>
                  <a:rPr lang="ko-KR" altLang="en-US" sz="1200" b="1" dirty="0" smtClean="0">
                    <a:solidFill>
                      <a:srgbClr val="00B050"/>
                    </a:solidFill>
                  </a:rPr>
                  <a:t>페이지 링크 연결</a:t>
                </a:r>
                <a:endParaRPr lang="en-US" altLang="ko-KR" sz="1200" b="1" dirty="0" smtClean="0">
                  <a:solidFill>
                    <a:srgbClr val="00B050"/>
                  </a:solidFill>
                </a:endParaRPr>
              </a:p>
              <a:p>
                <a:r>
                  <a:rPr lang="en-US" altLang="ko-KR" sz="1050" b="1" dirty="0" smtClean="0">
                    <a:solidFill>
                      <a:srgbClr val="00B050"/>
                    </a:solidFill>
                  </a:rPr>
                  <a:t>( CGV, </a:t>
                </a:r>
                <a:r>
                  <a:rPr lang="ko-KR" altLang="en-US" sz="1050" b="1" dirty="0" err="1" smtClean="0">
                    <a:solidFill>
                      <a:srgbClr val="00B050"/>
                    </a:solidFill>
                  </a:rPr>
                  <a:t>롯데시네마</a:t>
                </a:r>
                <a:r>
                  <a:rPr lang="en-US" altLang="ko-KR" sz="1050" b="1" dirty="0" smtClean="0">
                    <a:solidFill>
                      <a:srgbClr val="00B050"/>
                    </a:solidFill>
                  </a:rPr>
                  <a:t>, </a:t>
                </a:r>
                <a:r>
                  <a:rPr lang="ko-KR" altLang="en-US" sz="1050" b="1" dirty="0" smtClean="0">
                    <a:solidFill>
                      <a:srgbClr val="00B050"/>
                    </a:solidFill>
                  </a:rPr>
                  <a:t>메가박스 </a:t>
                </a:r>
                <a:r>
                  <a:rPr lang="en-US" altLang="ko-KR" sz="1050" b="1" dirty="0" smtClean="0">
                    <a:solidFill>
                      <a:srgbClr val="00B050"/>
                    </a:solidFill>
                  </a:rPr>
                  <a:t>)</a:t>
                </a:r>
              </a:p>
            </p:txBody>
          </p:sp>
        </p:grpSp>
        <p:grpSp>
          <p:nvGrpSpPr>
            <p:cNvPr id="132" name="그룹 131"/>
            <p:cNvGrpSpPr/>
            <p:nvPr/>
          </p:nvGrpSpPr>
          <p:grpSpPr>
            <a:xfrm>
              <a:off x="-479339" y="1983012"/>
              <a:ext cx="6449437" cy="468896"/>
              <a:chOff x="-1114873" y="1983012"/>
              <a:chExt cx="9879650" cy="468896"/>
            </a:xfrm>
          </p:grpSpPr>
          <p:sp>
            <p:nvSpPr>
              <p:cNvPr id="133" name="모서리가 둥근 직사각형 132"/>
              <p:cNvSpPr/>
              <p:nvPr/>
            </p:nvSpPr>
            <p:spPr>
              <a:xfrm>
                <a:off x="4987510" y="2008805"/>
                <a:ext cx="3777267" cy="405925"/>
              </a:xfrm>
              <a:prstGeom prst="roundRect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4" name="직선 화살표 연결선 133"/>
              <p:cNvCxnSpPr/>
              <p:nvPr/>
            </p:nvCxnSpPr>
            <p:spPr>
              <a:xfrm flipH="1">
                <a:off x="3325429" y="2211768"/>
                <a:ext cx="1662080" cy="0"/>
              </a:xfrm>
              <a:prstGeom prst="straightConnector1">
                <a:avLst/>
              </a:prstGeom>
              <a:ln w="28575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양쪽 대괄호 134"/>
              <p:cNvSpPr/>
              <p:nvPr/>
            </p:nvSpPr>
            <p:spPr>
              <a:xfrm>
                <a:off x="-1114873" y="1983012"/>
                <a:ext cx="4429309" cy="468896"/>
              </a:xfrm>
              <a:prstGeom prst="bracketPair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r>
                  <a:rPr lang="en-US" altLang="ko-KR" sz="1000" b="1" dirty="0" smtClean="0">
                    <a:solidFill>
                      <a:srgbClr val="00B0F0"/>
                    </a:solidFill>
                  </a:rPr>
                  <a:t>- </a:t>
                </a:r>
                <a:r>
                  <a:rPr lang="ko-KR" altLang="en-US" sz="1000" b="1" dirty="0" smtClean="0">
                    <a:solidFill>
                      <a:srgbClr val="00B0F0"/>
                    </a:solidFill>
                  </a:rPr>
                  <a:t>박스오피스</a:t>
                </a:r>
                <a:r>
                  <a:rPr lang="en-US" altLang="ko-KR" sz="1000" b="1" dirty="0" smtClean="0">
                    <a:solidFill>
                      <a:srgbClr val="00B0F0"/>
                    </a:solidFill>
                  </a:rPr>
                  <a:t>, </a:t>
                </a:r>
                <a:r>
                  <a:rPr lang="ko-KR" altLang="en-US" sz="1000" b="1" dirty="0" smtClean="0">
                    <a:solidFill>
                      <a:srgbClr val="00B0F0"/>
                    </a:solidFill>
                  </a:rPr>
                  <a:t>추천영화</a:t>
                </a:r>
                <a:r>
                  <a:rPr lang="en-US" altLang="ko-KR" sz="1000" b="1" dirty="0" smtClean="0">
                    <a:solidFill>
                      <a:srgbClr val="00B0F0"/>
                    </a:solidFill>
                  </a:rPr>
                  <a:t>, </a:t>
                </a:r>
                <a:r>
                  <a:rPr lang="ko-KR" altLang="en-US" sz="1000" b="1" dirty="0" err="1" smtClean="0">
                    <a:solidFill>
                      <a:srgbClr val="00B0F0"/>
                    </a:solidFill>
                  </a:rPr>
                  <a:t>개봉예정작</a:t>
                </a:r>
                <a:endParaRPr lang="en-US" altLang="ko-KR" sz="1000" b="1" dirty="0">
                  <a:solidFill>
                    <a:srgbClr val="00B0F0"/>
                  </a:solidFill>
                </a:endParaRPr>
              </a:p>
            </p:txBody>
          </p:sp>
        </p:grpSp>
        <p:cxnSp>
          <p:nvCxnSpPr>
            <p:cNvPr id="144" name="직선 연결선 143"/>
            <p:cNvCxnSpPr/>
            <p:nvPr/>
          </p:nvCxnSpPr>
          <p:spPr>
            <a:xfrm>
              <a:off x="3740673" y="2317455"/>
              <a:ext cx="531105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8" name="양쪽 대괄호 157"/>
          <p:cNvSpPr/>
          <p:nvPr/>
        </p:nvSpPr>
        <p:spPr>
          <a:xfrm>
            <a:off x="9580431" y="1288059"/>
            <a:ext cx="1588990" cy="514983"/>
          </a:xfrm>
          <a:prstGeom prst="bracketPair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ko-KR" altLang="en-US" sz="1050" b="1" dirty="0" smtClean="0">
                <a:solidFill>
                  <a:srgbClr val="FF0000"/>
                </a:solidFill>
              </a:rPr>
              <a:t>로그인</a:t>
            </a:r>
            <a:r>
              <a:rPr lang="en-US" altLang="ko-KR" sz="1050" b="1" dirty="0" smtClean="0">
                <a:solidFill>
                  <a:srgbClr val="FF0000"/>
                </a:solidFill>
              </a:rPr>
              <a:t>, </a:t>
            </a:r>
            <a:r>
              <a:rPr lang="ko-KR" altLang="en-US" sz="1050" b="1" dirty="0" smtClean="0">
                <a:solidFill>
                  <a:srgbClr val="FF0000"/>
                </a:solidFill>
              </a:rPr>
              <a:t>회원가입</a:t>
            </a:r>
            <a:r>
              <a:rPr lang="en-US" altLang="ko-KR" sz="1050" b="1" dirty="0" smtClean="0">
                <a:solidFill>
                  <a:srgbClr val="FF0000"/>
                </a:solidFill>
              </a:rPr>
              <a:t>, </a:t>
            </a:r>
            <a:r>
              <a:rPr lang="ko-KR" altLang="en-US" sz="1050" b="1" dirty="0" smtClean="0">
                <a:solidFill>
                  <a:srgbClr val="FF0000"/>
                </a:solidFill>
              </a:rPr>
              <a:t>영화검색</a:t>
            </a:r>
            <a:r>
              <a:rPr lang="en-US" altLang="ko-KR" sz="1050" b="1" dirty="0" smtClean="0">
                <a:solidFill>
                  <a:srgbClr val="FF0000"/>
                </a:solidFill>
              </a:rPr>
              <a:t>, </a:t>
            </a:r>
            <a:r>
              <a:rPr lang="ko-KR" altLang="en-US" sz="1050" b="1" dirty="0" err="1" smtClean="0">
                <a:solidFill>
                  <a:srgbClr val="FF0000"/>
                </a:solidFill>
              </a:rPr>
              <a:t>즐겨찾기</a:t>
            </a:r>
            <a:endParaRPr lang="en-US" altLang="ko-KR" sz="1050" b="1" dirty="0" smtClean="0">
              <a:solidFill>
                <a:srgbClr val="FF0000"/>
              </a:solidFill>
            </a:endParaRPr>
          </a:p>
        </p:txBody>
      </p:sp>
      <p:cxnSp>
        <p:nvCxnSpPr>
          <p:cNvPr id="159" name="직선 화살표 연결선 158"/>
          <p:cNvCxnSpPr>
            <a:stCxn id="158" idx="1"/>
          </p:cNvCxnSpPr>
          <p:nvPr/>
        </p:nvCxnSpPr>
        <p:spPr>
          <a:xfrm flipH="1" flipV="1">
            <a:off x="8529873" y="939869"/>
            <a:ext cx="1050558" cy="60568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모서리가 둥근 직사각형 161"/>
          <p:cNvSpPr/>
          <p:nvPr/>
        </p:nvSpPr>
        <p:spPr>
          <a:xfrm>
            <a:off x="6947199" y="805809"/>
            <a:ext cx="1582674" cy="20686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457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12979" y="1017037"/>
            <a:ext cx="280851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영화 소개 페이지</a:t>
            </a:r>
            <a:endParaRPr lang="en-US" altLang="ko-KR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메인페이지 연동</a:t>
            </a:r>
            <a:r>
              <a:rPr lang="en-US" altLang="ko-KR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2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23BEB78-88F8-C0C2-0094-6B77C9501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494" y="745929"/>
            <a:ext cx="7224659" cy="536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83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455575" y="1092099"/>
            <a:ext cx="5691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742B38-AD0C-FE56-E643-10A42C127189}"/>
              </a:ext>
            </a:extLst>
          </p:cNvPr>
          <p:cNvSpPr/>
          <p:nvPr/>
        </p:nvSpPr>
        <p:spPr>
          <a:xfrm>
            <a:off x="3536305" y="769775"/>
            <a:ext cx="7731964" cy="53184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8FF42D-9827-F698-C2C3-AF042925C587}"/>
              </a:ext>
            </a:extLst>
          </p:cNvPr>
          <p:cNvSpPr txBox="1"/>
          <p:nvPr/>
        </p:nvSpPr>
        <p:spPr>
          <a:xfrm>
            <a:off x="6030684" y="1555140"/>
            <a:ext cx="16515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1249FC-0CAD-2BC8-3BF2-DBEE312BC727}"/>
              </a:ext>
            </a:extLst>
          </p:cNvPr>
          <p:cNvSpPr txBox="1"/>
          <p:nvPr/>
        </p:nvSpPr>
        <p:spPr>
          <a:xfrm>
            <a:off x="5155160" y="2343372"/>
            <a:ext cx="16515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493BDD-7617-A16F-B7E2-4874485E8EE8}"/>
              </a:ext>
            </a:extLst>
          </p:cNvPr>
          <p:cNvSpPr txBox="1"/>
          <p:nvPr/>
        </p:nvSpPr>
        <p:spPr>
          <a:xfrm>
            <a:off x="5148940" y="3055319"/>
            <a:ext cx="16515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EC2BC6-3EB5-3EB5-F133-1631CCA8732B}"/>
              </a:ext>
            </a:extLst>
          </p:cNvPr>
          <p:cNvSpPr/>
          <p:nvPr/>
        </p:nvSpPr>
        <p:spPr>
          <a:xfrm>
            <a:off x="6550089" y="2345454"/>
            <a:ext cx="2276673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E2465F-E893-ED0C-14D0-E6B2C545C8DE}"/>
              </a:ext>
            </a:extLst>
          </p:cNvPr>
          <p:cNvSpPr/>
          <p:nvPr/>
        </p:nvSpPr>
        <p:spPr>
          <a:xfrm>
            <a:off x="6557863" y="3073781"/>
            <a:ext cx="2233896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ED7F0CF-FF08-B990-85B9-F6805648EEDA}"/>
              </a:ext>
            </a:extLst>
          </p:cNvPr>
          <p:cNvCxnSpPr>
            <a:cxnSpLocks/>
          </p:cNvCxnSpPr>
          <p:nvPr/>
        </p:nvCxnSpPr>
        <p:spPr>
          <a:xfrm flipV="1">
            <a:off x="8934058" y="2241244"/>
            <a:ext cx="247266" cy="287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19ACD91D-5760-4B49-14C5-390F44899F33}"/>
              </a:ext>
            </a:extLst>
          </p:cNvPr>
          <p:cNvCxnSpPr>
            <a:cxnSpLocks/>
          </p:cNvCxnSpPr>
          <p:nvPr/>
        </p:nvCxnSpPr>
        <p:spPr>
          <a:xfrm flipV="1">
            <a:off x="8935613" y="2974600"/>
            <a:ext cx="245711" cy="280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48FB385-2157-0E37-3B0E-7C3FC52D7B54}"/>
              </a:ext>
            </a:extLst>
          </p:cNvPr>
          <p:cNvCxnSpPr>
            <a:cxnSpLocks/>
          </p:cNvCxnSpPr>
          <p:nvPr/>
        </p:nvCxnSpPr>
        <p:spPr>
          <a:xfrm flipH="1">
            <a:off x="5305232" y="4451037"/>
            <a:ext cx="224129" cy="264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272AD981-3568-4F50-9E04-C61D853D017F}"/>
              </a:ext>
            </a:extLst>
          </p:cNvPr>
          <p:cNvCxnSpPr>
            <a:cxnSpLocks/>
          </p:cNvCxnSpPr>
          <p:nvPr/>
        </p:nvCxnSpPr>
        <p:spPr>
          <a:xfrm flipH="1">
            <a:off x="6557863" y="4525347"/>
            <a:ext cx="292353" cy="618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596E0BC-D9C9-965B-8452-8733BC53825F}"/>
              </a:ext>
            </a:extLst>
          </p:cNvPr>
          <p:cNvCxnSpPr>
            <a:cxnSpLocks/>
          </p:cNvCxnSpPr>
          <p:nvPr/>
        </p:nvCxnSpPr>
        <p:spPr>
          <a:xfrm>
            <a:off x="8048419" y="4597097"/>
            <a:ext cx="0" cy="1035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9391179-A95B-B036-71FB-65126723C576}"/>
              </a:ext>
            </a:extLst>
          </p:cNvPr>
          <p:cNvSpPr txBox="1"/>
          <p:nvPr/>
        </p:nvSpPr>
        <p:spPr>
          <a:xfrm>
            <a:off x="9057691" y="1917280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 값 확인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FA0A4CB-64DC-A621-1C56-45EB8AF575F8}"/>
              </a:ext>
            </a:extLst>
          </p:cNvPr>
          <p:cNvSpPr txBox="1"/>
          <p:nvPr/>
        </p:nvSpPr>
        <p:spPr>
          <a:xfrm>
            <a:off x="9130001" y="2668752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값 확인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D50356-E20D-2BC2-E218-46B8F6415A99}"/>
              </a:ext>
            </a:extLst>
          </p:cNvPr>
          <p:cNvSpPr txBox="1"/>
          <p:nvPr/>
        </p:nvSpPr>
        <p:spPr>
          <a:xfrm>
            <a:off x="4377992" y="4788424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 페이지 이동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DB36CB-7823-9099-9EDC-D52D169FE462}"/>
              </a:ext>
            </a:extLst>
          </p:cNvPr>
          <p:cNvSpPr txBox="1"/>
          <p:nvPr/>
        </p:nvSpPr>
        <p:spPr>
          <a:xfrm>
            <a:off x="7026344" y="5632272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ID,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 이메일로 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PW 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찾기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D86BEE-459B-A206-204B-9F6D5A2561F0}"/>
              </a:ext>
            </a:extLst>
          </p:cNvPr>
          <p:cNvSpPr txBox="1"/>
          <p:nvPr/>
        </p:nvSpPr>
        <p:spPr>
          <a:xfrm>
            <a:off x="5616247" y="5211204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이메일로 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ID 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찾기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240CA8B-C842-19FE-271C-487DB1986187}"/>
              </a:ext>
            </a:extLst>
          </p:cNvPr>
          <p:cNvSpPr/>
          <p:nvPr/>
        </p:nvSpPr>
        <p:spPr>
          <a:xfrm>
            <a:off x="5257799" y="3646625"/>
            <a:ext cx="3568963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6AC3CB2-8C71-F5B3-5A83-1ADCE5DA52D8}"/>
              </a:ext>
            </a:extLst>
          </p:cNvPr>
          <p:cNvCxnSpPr>
            <a:cxnSpLocks/>
          </p:cNvCxnSpPr>
          <p:nvPr/>
        </p:nvCxnSpPr>
        <p:spPr>
          <a:xfrm flipV="1">
            <a:off x="8942612" y="3620899"/>
            <a:ext cx="238712" cy="238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8AC8011-0B72-FCDC-C091-27EE0B8AE63E}"/>
              </a:ext>
            </a:extLst>
          </p:cNvPr>
          <p:cNvSpPr txBox="1"/>
          <p:nvPr/>
        </p:nvSpPr>
        <p:spPr>
          <a:xfrm>
            <a:off x="8942612" y="3323423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ID, PW 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값 일치 시 로그인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78711EE-1E70-C51C-E12A-A5E496618E7A}"/>
              </a:ext>
            </a:extLst>
          </p:cNvPr>
          <p:cNvSpPr/>
          <p:nvPr/>
        </p:nvSpPr>
        <p:spPr>
          <a:xfrm>
            <a:off x="5226675" y="4067407"/>
            <a:ext cx="990600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28CD075-C385-B976-8B96-6BD61465BCC8}"/>
              </a:ext>
            </a:extLst>
          </p:cNvPr>
          <p:cNvSpPr/>
          <p:nvPr/>
        </p:nvSpPr>
        <p:spPr>
          <a:xfrm>
            <a:off x="6308649" y="4059905"/>
            <a:ext cx="1220757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아이디 찾기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D365D6C-869F-C5F1-53C1-114ADFCF2223}"/>
              </a:ext>
            </a:extLst>
          </p:cNvPr>
          <p:cNvSpPr/>
          <p:nvPr/>
        </p:nvSpPr>
        <p:spPr>
          <a:xfrm>
            <a:off x="7606005" y="4053618"/>
            <a:ext cx="1220757" cy="36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찾기</a:t>
            </a:r>
          </a:p>
        </p:txBody>
      </p:sp>
    </p:spTree>
    <p:extLst>
      <p:ext uri="{BB962C8B-B14F-4D97-AF65-F5344CB8AC3E}">
        <p14:creationId xmlns:p14="http://schemas.microsoft.com/office/powerpoint/2010/main" val="2776049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286823" y="1072742"/>
            <a:ext cx="5691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742B38-AD0C-FE56-E643-10A42C127189}"/>
              </a:ext>
            </a:extLst>
          </p:cNvPr>
          <p:cNvSpPr/>
          <p:nvPr/>
        </p:nvSpPr>
        <p:spPr>
          <a:xfrm>
            <a:off x="3538645" y="769775"/>
            <a:ext cx="7731964" cy="53184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8FF42D-9827-F698-C2C3-AF042925C587}"/>
              </a:ext>
            </a:extLst>
          </p:cNvPr>
          <p:cNvSpPr txBox="1"/>
          <p:nvPr/>
        </p:nvSpPr>
        <p:spPr>
          <a:xfrm>
            <a:off x="6712598" y="916589"/>
            <a:ext cx="16515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1249FC-0CAD-2BC8-3BF2-DBEE312BC727}"/>
              </a:ext>
            </a:extLst>
          </p:cNvPr>
          <p:cNvSpPr txBox="1"/>
          <p:nvPr/>
        </p:nvSpPr>
        <p:spPr>
          <a:xfrm>
            <a:off x="5577240" y="1444549"/>
            <a:ext cx="1204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493BDD-7617-A16F-B7E2-4874485E8EE8}"/>
              </a:ext>
            </a:extLst>
          </p:cNvPr>
          <p:cNvSpPr txBox="1"/>
          <p:nvPr/>
        </p:nvSpPr>
        <p:spPr>
          <a:xfrm>
            <a:off x="5548613" y="2076927"/>
            <a:ext cx="1204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EC2BC6-3EB5-3EB5-F133-1631CCA8732B}"/>
              </a:ext>
            </a:extLst>
          </p:cNvPr>
          <p:cNvSpPr/>
          <p:nvPr/>
        </p:nvSpPr>
        <p:spPr>
          <a:xfrm>
            <a:off x="5638027" y="1738276"/>
            <a:ext cx="1127307" cy="238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E2465F-E893-ED0C-14D0-E6B2C545C8DE}"/>
              </a:ext>
            </a:extLst>
          </p:cNvPr>
          <p:cNvSpPr/>
          <p:nvPr/>
        </p:nvSpPr>
        <p:spPr>
          <a:xfrm>
            <a:off x="5638026" y="2393167"/>
            <a:ext cx="1127307" cy="238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ED7F0CF-FF08-B990-85B9-F6805648EEDA}"/>
              </a:ext>
            </a:extLst>
          </p:cNvPr>
          <p:cNvCxnSpPr>
            <a:cxnSpLocks/>
          </p:cNvCxnSpPr>
          <p:nvPr/>
        </p:nvCxnSpPr>
        <p:spPr>
          <a:xfrm>
            <a:off x="7172907" y="1857632"/>
            <a:ext cx="426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9391179-A95B-B036-71FB-65126723C576}"/>
              </a:ext>
            </a:extLst>
          </p:cNvPr>
          <p:cNvSpPr txBox="1"/>
          <p:nvPr/>
        </p:nvSpPr>
        <p:spPr>
          <a:xfrm>
            <a:off x="7857592" y="1703743"/>
            <a:ext cx="3320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아이디 입력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 중복 시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에러메시지 출력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240CA8B-C842-19FE-271C-487DB1986187}"/>
              </a:ext>
            </a:extLst>
          </p:cNvPr>
          <p:cNvSpPr/>
          <p:nvPr/>
        </p:nvSpPr>
        <p:spPr>
          <a:xfrm>
            <a:off x="5625733" y="4925641"/>
            <a:ext cx="1127308" cy="367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가입하기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6AC3CB2-8C71-F5B3-5A83-1ADCE5DA52D8}"/>
              </a:ext>
            </a:extLst>
          </p:cNvPr>
          <p:cNvCxnSpPr>
            <a:cxnSpLocks/>
          </p:cNvCxnSpPr>
          <p:nvPr/>
        </p:nvCxnSpPr>
        <p:spPr>
          <a:xfrm>
            <a:off x="7265045" y="5093770"/>
            <a:ext cx="350674" cy="6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8AC8011-0B72-FCDC-C091-27EE0B8AE63E}"/>
              </a:ext>
            </a:extLst>
          </p:cNvPr>
          <p:cNvSpPr txBox="1"/>
          <p:nvPr/>
        </p:nvSpPr>
        <p:spPr>
          <a:xfrm>
            <a:off x="7896412" y="4925641"/>
            <a:ext cx="2964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유효성 검사 통과 전부 통과 시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 성공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CC3AB5-7EE4-CA71-5B98-959483E2AC4A}"/>
              </a:ext>
            </a:extLst>
          </p:cNvPr>
          <p:cNvSpPr txBox="1"/>
          <p:nvPr/>
        </p:nvSpPr>
        <p:spPr>
          <a:xfrm>
            <a:off x="5546162" y="2769922"/>
            <a:ext cx="1311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비밀번호확인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28FB966-1B65-46CF-3D1D-20DA8FE3D791}"/>
              </a:ext>
            </a:extLst>
          </p:cNvPr>
          <p:cNvSpPr/>
          <p:nvPr/>
        </p:nvSpPr>
        <p:spPr>
          <a:xfrm>
            <a:off x="5615799" y="3130785"/>
            <a:ext cx="1127307" cy="238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F12F0E-0CA7-D6FC-22D7-1D8FE6A3682A}"/>
              </a:ext>
            </a:extLst>
          </p:cNvPr>
          <p:cNvSpPr txBox="1"/>
          <p:nvPr/>
        </p:nvSpPr>
        <p:spPr>
          <a:xfrm>
            <a:off x="5587172" y="3419595"/>
            <a:ext cx="1204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B3847F-6401-6F33-F9C8-302EB47BD63C}"/>
              </a:ext>
            </a:extLst>
          </p:cNvPr>
          <p:cNvSpPr/>
          <p:nvPr/>
        </p:nvSpPr>
        <p:spPr>
          <a:xfrm>
            <a:off x="5625733" y="3720767"/>
            <a:ext cx="1127307" cy="238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93C10B-3AED-B4AF-EC34-71A21892ACE9}"/>
              </a:ext>
            </a:extLst>
          </p:cNvPr>
          <p:cNvSpPr txBox="1"/>
          <p:nvPr/>
        </p:nvSpPr>
        <p:spPr>
          <a:xfrm>
            <a:off x="5577238" y="4092957"/>
            <a:ext cx="1204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이메일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37FCD21-42FE-0152-59C0-E312DC479442}"/>
              </a:ext>
            </a:extLst>
          </p:cNvPr>
          <p:cNvSpPr/>
          <p:nvPr/>
        </p:nvSpPr>
        <p:spPr>
          <a:xfrm>
            <a:off x="5625733" y="4414856"/>
            <a:ext cx="1127307" cy="238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050FD00-E90F-B6FC-ADD9-47D22D83CDBC}"/>
              </a:ext>
            </a:extLst>
          </p:cNvPr>
          <p:cNvCxnSpPr>
            <a:cxnSpLocks/>
          </p:cNvCxnSpPr>
          <p:nvPr/>
        </p:nvCxnSpPr>
        <p:spPr>
          <a:xfrm>
            <a:off x="7172907" y="2477991"/>
            <a:ext cx="426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485CCB0-426F-F441-B523-44DC289B23B4}"/>
              </a:ext>
            </a:extLst>
          </p:cNvPr>
          <p:cNvSpPr txBox="1"/>
          <p:nvPr/>
        </p:nvSpPr>
        <p:spPr>
          <a:xfrm>
            <a:off x="7820270" y="2324102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값 입력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EB76094D-0D53-C3B4-68FF-5D60AE333FC9}"/>
              </a:ext>
            </a:extLst>
          </p:cNvPr>
          <p:cNvCxnSpPr>
            <a:cxnSpLocks/>
          </p:cNvCxnSpPr>
          <p:nvPr/>
        </p:nvCxnSpPr>
        <p:spPr>
          <a:xfrm>
            <a:off x="7172907" y="3265707"/>
            <a:ext cx="426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2F5FA6A-D4E5-69E5-CDBE-5F3DA87E3FF7}"/>
              </a:ext>
            </a:extLst>
          </p:cNvPr>
          <p:cNvSpPr txBox="1"/>
          <p:nvPr/>
        </p:nvSpPr>
        <p:spPr>
          <a:xfrm>
            <a:off x="7876250" y="3111818"/>
            <a:ext cx="358173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비밀번호 값 확인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위 비밀번호 입력과 다를 시 에러메시지 출력</a:t>
            </a:r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D29B98B-12B1-6715-96E7-DC2F256DFC8A}"/>
              </a:ext>
            </a:extLst>
          </p:cNvPr>
          <p:cNvCxnSpPr>
            <a:cxnSpLocks/>
          </p:cNvCxnSpPr>
          <p:nvPr/>
        </p:nvCxnSpPr>
        <p:spPr>
          <a:xfrm>
            <a:off x="7172907" y="3874656"/>
            <a:ext cx="426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83E567B-3BA8-70CB-07BC-2A453C786630}"/>
              </a:ext>
            </a:extLst>
          </p:cNvPr>
          <p:cNvSpPr txBox="1"/>
          <p:nvPr/>
        </p:nvSpPr>
        <p:spPr>
          <a:xfrm>
            <a:off x="7820270" y="3720767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이름 값 입력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DAD109C4-02F3-DE0D-3CC8-77FFBAB0504F}"/>
              </a:ext>
            </a:extLst>
          </p:cNvPr>
          <p:cNvCxnSpPr>
            <a:cxnSpLocks/>
          </p:cNvCxnSpPr>
          <p:nvPr/>
        </p:nvCxnSpPr>
        <p:spPr>
          <a:xfrm>
            <a:off x="7191579" y="4499680"/>
            <a:ext cx="426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2FA0C75-C843-E5D7-4085-EA5A1B3C6B14}"/>
              </a:ext>
            </a:extLst>
          </p:cNvPr>
          <p:cNvSpPr txBox="1"/>
          <p:nvPr/>
        </p:nvSpPr>
        <p:spPr>
          <a:xfrm>
            <a:off x="7838942" y="4345791"/>
            <a:ext cx="2476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이메일 값 입력</a:t>
            </a:r>
          </a:p>
        </p:txBody>
      </p:sp>
    </p:spTree>
    <p:extLst>
      <p:ext uri="{BB962C8B-B14F-4D97-AF65-F5344CB8AC3E}">
        <p14:creationId xmlns:p14="http://schemas.microsoft.com/office/powerpoint/2010/main" val="268698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25E58BD-88CA-A676-9E14-119359E0D30A}"/>
              </a:ext>
            </a:extLst>
          </p:cNvPr>
          <p:cNvSpPr txBox="1">
            <a:spLocks/>
          </p:cNvSpPr>
          <p:nvPr/>
        </p:nvSpPr>
        <p:spPr>
          <a:xfrm>
            <a:off x="970383" y="75988"/>
            <a:ext cx="6176865" cy="869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/>
              <a:t> </a:t>
            </a:r>
            <a:r>
              <a:rPr lang="ko-KR" altLang="en-US"/>
              <a:t>프론트엔드 프로토타입</a:t>
            </a:r>
            <a:r>
              <a:rPr lang="en-US" altLang="ko-KR"/>
              <a:t>/</a:t>
            </a:r>
            <a:r>
              <a:rPr lang="ko-KR" altLang="en-US"/>
              <a:t>설계도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29D9E6-B0A0-3898-E663-DF503381DA5F}"/>
              </a:ext>
            </a:extLst>
          </p:cNvPr>
          <p:cNvSpPr txBox="1"/>
          <p:nvPr/>
        </p:nvSpPr>
        <p:spPr>
          <a:xfrm>
            <a:off x="1073020" y="1123751"/>
            <a:ext cx="209005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>
                <a:latin typeface="맑은 고딕" panose="020B0503020000020004" pitchFamily="50" charset="-127"/>
                <a:ea typeface="맑은 고딕" panose="020B0503020000020004" pitchFamily="50" charset="-127"/>
              </a:rPr>
              <a:t>카테고리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0547" y="1589560"/>
            <a:ext cx="7638818" cy="435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47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483_TF10081922_Win32" id="{84C63527-4234-4040-A984-F4AAFDB0AF0D}" vid="{AAE20D9D-9A23-435B-85C2-6A25370F1FA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E94EF9C-37D7-43D3-8ABF-F4762A9116D8}">
  <ds:schemaRefs>
    <ds:schemaRef ds:uri="71af3243-3dd4-4a8d-8c0d-dd76da1f02a5"/>
    <ds:schemaRef ds:uri="http://schemas.microsoft.com/office/infopath/2007/PartnerControls"/>
    <ds:schemaRef ds:uri="230e9df3-be65-4c73-a93b-d1236ebd677e"/>
    <ds:schemaRef ds:uri="http://purl.org/dc/elements/1.1/"/>
    <ds:schemaRef ds:uri="http://purl.org/dc/terms/"/>
    <ds:schemaRef ds:uri="http://schemas.microsoft.com/office/2006/documentManagement/types"/>
    <ds:schemaRef ds:uri="http://www.w3.org/XML/1998/namespace"/>
    <ds:schemaRef ds:uri="http://schemas.microsoft.com/sharepoint/v3"/>
    <ds:schemaRef ds:uri="16c05727-aa75-4e4a-9b5f-8a80a1165891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{C6D34AE9-2869-44AD-A882-EBF31EDFB36E}tf10081922_win32</Template>
  <TotalTime>260</TotalTime>
  <Words>1435</Words>
  <Application>Microsoft Office PowerPoint</Application>
  <PresentationFormat>와이드스크린</PresentationFormat>
  <Paragraphs>340</Paragraphs>
  <Slides>26</Slides>
  <Notes>26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4" baseType="lpstr">
      <vt:lpstr>-apple-system</vt:lpstr>
      <vt:lpstr>Quire Sans Pro Light</vt:lpstr>
      <vt:lpstr>Tisa Offc Serif Pro</vt:lpstr>
      <vt:lpstr>맑은 고딕</vt:lpstr>
      <vt:lpstr>맑음고딕</vt:lpstr>
      <vt:lpstr>Arial</vt:lpstr>
      <vt:lpstr>Wingdings</vt:lpstr>
      <vt:lpstr>Office 테마</vt:lpstr>
      <vt:lpstr>영화 찾아 삼만리(영화추천사이트)</vt:lpstr>
      <vt:lpstr>목차</vt:lpstr>
      <vt:lpstr> 주제 개요</vt:lpstr>
      <vt:lpstr> 사용한 스킬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Contoso 비즈니스 계획</dc:title>
  <dc:creator>최성아</dc:creator>
  <cp:lastModifiedBy>504</cp:lastModifiedBy>
  <cp:revision>78</cp:revision>
  <dcterms:created xsi:type="dcterms:W3CDTF">2023-02-06T06:29:30Z</dcterms:created>
  <dcterms:modified xsi:type="dcterms:W3CDTF">2023-02-07T06:14:16Z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